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6"/>
  </p:notesMasterIdLst>
  <p:sldIdLst>
    <p:sldId id="421" r:id="rId2"/>
    <p:sldId id="256" r:id="rId3"/>
    <p:sldId id="349" r:id="rId4"/>
    <p:sldId id="590" r:id="rId5"/>
    <p:sldId id="340" r:id="rId6"/>
    <p:sldId id="341" r:id="rId7"/>
    <p:sldId id="342" r:id="rId8"/>
    <p:sldId id="378" r:id="rId9"/>
    <p:sldId id="613" r:id="rId10"/>
    <p:sldId id="614" r:id="rId11"/>
    <p:sldId id="618" r:id="rId12"/>
    <p:sldId id="611" r:id="rId13"/>
    <p:sldId id="425" r:id="rId14"/>
    <p:sldId id="433" r:id="rId15"/>
    <p:sldId id="586" r:id="rId16"/>
    <p:sldId id="434" r:id="rId17"/>
    <p:sldId id="416" r:id="rId18"/>
    <p:sldId id="417" r:id="rId19"/>
    <p:sldId id="437" r:id="rId20"/>
    <p:sldId id="385" r:id="rId21"/>
    <p:sldId id="442" r:id="rId22"/>
    <p:sldId id="438" r:id="rId23"/>
    <p:sldId id="439" r:id="rId24"/>
    <p:sldId id="440" r:id="rId25"/>
    <p:sldId id="441" r:id="rId26"/>
    <p:sldId id="444" r:id="rId27"/>
    <p:sldId id="585" r:id="rId28"/>
    <p:sldId id="446" r:id="rId29"/>
    <p:sldId id="445" r:id="rId30"/>
    <p:sldId id="587" r:id="rId31"/>
    <p:sldId id="447" r:id="rId32"/>
    <p:sldId id="448" r:id="rId33"/>
    <p:sldId id="588" r:id="rId34"/>
    <p:sldId id="698" r:id="rId35"/>
    <p:sldId id="699" r:id="rId36"/>
    <p:sldId id="700" r:id="rId37"/>
    <p:sldId id="701" r:id="rId38"/>
    <p:sldId id="702" r:id="rId39"/>
    <p:sldId id="703" r:id="rId40"/>
    <p:sldId id="704" r:id="rId41"/>
    <p:sldId id="705" r:id="rId42"/>
    <p:sldId id="706" r:id="rId43"/>
    <p:sldId id="387" r:id="rId44"/>
    <p:sldId id="388" r:id="rId45"/>
    <p:sldId id="389" r:id="rId46"/>
    <p:sldId id="390" r:id="rId47"/>
    <p:sldId id="391" r:id="rId48"/>
    <p:sldId id="392" r:id="rId49"/>
    <p:sldId id="393" r:id="rId50"/>
    <p:sldId id="394" r:id="rId51"/>
    <p:sldId id="395" r:id="rId52"/>
    <p:sldId id="396" r:id="rId53"/>
    <p:sldId id="455" r:id="rId54"/>
    <p:sldId id="456" r:id="rId55"/>
    <p:sldId id="552" r:id="rId56"/>
    <p:sldId id="553" r:id="rId57"/>
    <p:sldId id="605" r:id="rId58"/>
    <p:sldId id="606" r:id="rId59"/>
    <p:sldId id="584" r:id="rId60"/>
    <p:sldId id="457" r:id="rId61"/>
    <p:sldId id="559" r:id="rId62"/>
    <p:sldId id="458" r:id="rId63"/>
    <p:sldId id="592" r:id="rId64"/>
    <p:sldId id="460" r:id="rId65"/>
    <p:sldId id="461" r:id="rId66"/>
    <p:sldId id="462" r:id="rId67"/>
    <p:sldId id="464" r:id="rId68"/>
    <p:sldId id="412" r:id="rId69"/>
    <p:sldId id="707" r:id="rId70"/>
    <p:sldId id="708" r:id="rId71"/>
    <p:sldId id="709" r:id="rId72"/>
    <p:sldId id="710" r:id="rId73"/>
    <p:sldId id="711" r:id="rId74"/>
    <p:sldId id="712" r:id="rId75"/>
    <p:sldId id="713" r:id="rId76"/>
    <p:sldId id="714" r:id="rId77"/>
    <p:sldId id="716" r:id="rId78"/>
    <p:sldId id="715" r:id="rId79"/>
    <p:sldId id="729" r:id="rId80"/>
    <p:sldId id="727" r:id="rId81"/>
    <p:sldId id="728" r:id="rId82"/>
    <p:sldId id="717" r:id="rId83"/>
    <p:sldId id="718" r:id="rId84"/>
    <p:sldId id="719" r:id="rId85"/>
    <p:sldId id="720" r:id="rId86"/>
    <p:sldId id="721" r:id="rId87"/>
    <p:sldId id="722" r:id="rId88"/>
    <p:sldId id="723" r:id="rId89"/>
    <p:sldId id="724" r:id="rId90"/>
    <p:sldId id="725" r:id="rId91"/>
    <p:sldId id="726" r:id="rId92"/>
    <p:sldId id="619" r:id="rId93"/>
    <p:sldId id="620" r:id="rId94"/>
    <p:sldId id="621" r:id="rId95"/>
    <p:sldId id="622" r:id="rId96"/>
    <p:sldId id="641" r:id="rId97"/>
    <p:sldId id="629" r:id="rId98"/>
    <p:sldId id="627" r:id="rId99"/>
    <p:sldId id="628" r:id="rId100"/>
    <p:sldId id="623" r:id="rId101"/>
    <p:sldId id="624" r:id="rId102"/>
    <p:sldId id="625" r:id="rId103"/>
    <p:sldId id="626" r:id="rId104"/>
    <p:sldId id="642" r:id="rId105"/>
    <p:sldId id="630" r:id="rId106"/>
    <p:sldId id="636" r:id="rId107"/>
    <p:sldId id="617" r:id="rId108"/>
    <p:sldId id="637" r:id="rId109"/>
    <p:sldId id="638" r:id="rId110"/>
    <p:sldId id="635" r:id="rId111"/>
    <p:sldId id="634" r:id="rId112"/>
    <p:sldId id="633" r:id="rId113"/>
    <p:sldId id="632" r:id="rId114"/>
    <p:sldId id="631" r:id="rId115"/>
    <p:sldId id="639" r:id="rId116"/>
    <p:sldId id="640" r:id="rId117"/>
    <p:sldId id="616" r:id="rId118"/>
    <p:sldId id="657" r:id="rId119"/>
    <p:sldId id="658" r:id="rId120"/>
    <p:sldId id="659" r:id="rId121"/>
    <p:sldId id="660" r:id="rId122"/>
    <p:sldId id="661" r:id="rId123"/>
    <p:sldId id="662" r:id="rId124"/>
    <p:sldId id="663" r:id="rId125"/>
    <p:sldId id="664" r:id="rId126"/>
    <p:sldId id="665" r:id="rId127"/>
    <p:sldId id="666" r:id="rId128"/>
    <p:sldId id="656" r:id="rId129"/>
    <p:sldId id="643" r:id="rId130"/>
    <p:sldId id="644" r:id="rId131"/>
    <p:sldId id="645" r:id="rId132"/>
    <p:sldId id="676" r:id="rId133"/>
    <p:sldId id="677" r:id="rId134"/>
    <p:sldId id="682" r:id="rId135"/>
    <p:sldId id="683" r:id="rId136"/>
    <p:sldId id="684" r:id="rId137"/>
    <p:sldId id="685" r:id="rId138"/>
    <p:sldId id="686" r:id="rId139"/>
    <p:sldId id="687" r:id="rId140"/>
    <p:sldId id="688" r:id="rId141"/>
    <p:sldId id="689" r:id="rId142"/>
    <p:sldId id="690" r:id="rId143"/>
    <p:sldId id="691" r:id="rId144"/>
    <p:sldId id="681" r:id="rId145"/>
    <p:sldId id="678" r:id="rId146"/>
    <p:sldId id="679" r:id="rId147"/>
    <p:sldId id="680" r:id="rId148"/>
    <p:sldId id="675" r:id="rId149"/>
    <p:sldId id="646" r:id="rId150"/>
    <p:sldId id="652" r:id="rId151"/>
    <p:sldId id="651" r:id="rId152"/>
    <p:sldId id="650" r:id="rId153"/>
    <p:sldId id="653" r:id="rId154"/>
    <p:sldId id="609"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0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17" autoAdjust="0"/>
    <p:restoredTop sz="99661" autoAdjust="0"/>
  </p:normalViewPr>
  <p:slideViewPr>
    <p:cSldViewPr snapToGrid="0" snapToObjects="1">
      <p:cViewPr>
        <p:scale>
          <a:sx n="126" d="100"/>
          <a:sy n="126" d="100"/>
        </p:scale>
        <p:origin x="296" y="216"/>
      </p:cViewPr>
      <p:guideLst>
        <p:guide orient="horz" pos="2160"/>
        <p:guide pos="2880"/>
      </p:guideLst>
    </p:cSldViewPr>
  </p:slideViewPr>
  <p:notesTextViewPr>
    <p:cViewPr>
      <p:scale>
        <a:sx n="100" d="100"/>
        <a:sy n="100" d="100"/>
      </p:scale>
      <p:origin x="0" y="0"/>
    </p:cViewPr>
  </p:notesTextViewPr>
  <p:sorterViewPr>
    <p:cViewPr>
      <p:scale>
        <a:sx n="42" d="100"/>
        <a:sy n="42" d="100"/>
      </p:scale>
      <p:origin x="0" y="2896"/>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notesMaster" Target="notesMasters/notesMaster1.xml"/><Relationship Id="rId157" Type="http://schemas.openxmlformats.org/officeDocument/2006/relationships/presProps" Target="presProps.xml"/><Relationship Id="rId158" Type="http://schemas.openxmlformats.org/officeDocument/2006/relationships/viewProps" Target="viewProps.xml"/><Relationship Id="rId15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0A417F-6B12-4A48-972C-6B6481592202}" type="datetimeFigureOut">
              <a:rPr lang="en-US" smtClean="0"/>
              <a:t>9/6/17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01F300-9633-8144-9510-C9CD1CC6AA4B}" type="slidenum">
              <a:rPr lang="en-US" smtClean="0"/>
              <a:t>‹#›</a:t>
            </a:fld>
            <a:endParaRPr lang="en-US"/>
          </a:p>
        </p:txBody>
      </p:sp>
    </p:spTree>
    <p:extLst>
      <p:ext uri="{BB962C8B-B14F-4D97-AF65-F5344CB8AC3E}">
        <p14:creationId xmlns:p14="http://schemas.microsoft.com/office/powerpoint/2010/main" val="31691840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a:t>
            </a:fld>
            <a:endParaRPr lang="en-US"/>
          </a:p>
        </p:txBody>
      </p:sp>
    </p:spTree>
    <p:extLst>
      <p:ext uri="{BB962C8B-B14F-4D97-AF65-F5344CB8AC3E}">
        <p14:creationId xmlns:p14="http://schemas.microsoft.com/office/powerpoint/2010/main" val="20041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know that the 1s to 2p excitation of H is not in the x-ray range ( ¾ Rydberg, 10.2 </a:t>
            </a:r>
            <a:r>
              <a:rPr lang="en-US" baseline="0" dirty="0" err="1" smtClean="0"/>
              <a:t>eV</a:t>
            </a:r>
            <a:r>
              <a:rPr lang="en-US" baseline="0" dirty="0" smtClean="0"/>
              <a:t>) but all our theories are conveniently rather independent from the actual energy scale. (Linear response does not depend on the value of omega) For the purist replace H by Fe25+ (also a single electron around a nucleus, but as Z=26 in this case the excitation energy is 26^2 * ¾ = 507 Rydberg or 6898 </a:t>
            </a:r>
            <a:r>
              <a:rPr lang="en-US" baseline="0" dirty="0" err="1" smtClean="0"/>
              <a:t>eV</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a:t>
            </a:fld>
            <a:endParaRPr lang="en-US"/>
          </a:p>
        </p:txBody>
      </p:sp>
    </p:spTree>
    <p:extLst>
      <p:ext uri="{BB962C8B-B14F-4D97-AF65-F5344CB8AC3E}">
        <p14:creationId xmlns:p14="http://schemas.microsoft.com/office/powerpoint/2010/main" val="925258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a:t>
            </a:fld>
            <a:endParaRPr lang="en-US"/>
          </a:p>
        </p:txBody>
      </p:sp>
    </p:spTree>
    <p:extLst>
      <p:ext uri="{BB962C8B-B14F-4D97-AF65-F5344CB8AC3E}">
        <p14:creationId xmlns:p14="http://schemas.microsoft.com/office/powerpoint/2010/main" val="925258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a:t>
            </a:fld>
            <a:endParaRPr lang="en-US"/>
          </a:p>
        </p:txBody>
      </p:sp>
    </p:spTree>
    <p:extLst>
      <p:ext uri="{BB962C8B-B14F-4D97-AF65-F5344CB8AC3E}">
        <p14:creationId xmlns:p14="http://schemas.microsoft.com/office/powerpoint/2010/main" val="1199438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56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a:t>
            </a:fld>
            <a:endParaRPr lang="en-US"/>
          </a:p>
        </p:txBody>
      </p:sp>
    </p:spTree>
    <p:extLst>
      <p:ext uri="{BB962C8B-B14F-4D97-AF65-F5344CB8AC3E}">
        <p14:creationId xmlns:p14="http://schemas.microsoft.com/office/powerpoint/2010/main" val="1628589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68</a:t>
            </a:fld>
            <a:endParaRPr lang="en-US"/>
          </a:p>
        </p:txBody>
      </p:sp>
    </p:spTree>
    <p:extLst>
      <p:ext uri="{BB962C8B-B14F-4D97-AF65-F5344CB8AC3E}">
        <p14:creationId xmlns:p14="http://schemas.microsoft.com/office/powerpoint/2010/main" val="3910823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69</a:t>
            </a:fld>
            <a:endParaRPr lang="en-US"/>
          </a:p>
        </p:txBody>
      </p:sp>
    </p:spTree>
    <p:extLst>
      <p:ext uri="{BB962C8B-B14F-4D97-AF65-F5344CB8AC3E}">
        <p14:creationId xmlns:p14="http://schemas.microsoft.com/office/powerpoint/2010/main" val="30511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a:t>
            </a:fld>
            <a:endParaRPr lang="en-US"/>
          </a:p>
        </p:txBody>
      </p:sp>
    </p:spTree>
    <p:extLst>
      <p:ext uri="{BB962C8B-B14F-4D97-AF65-F5344CB8AC3E}">
        <p14:creationId xmlns:p14="http://schemas.microsoft.com/office/powerpoint/2010/main" val="29995411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70</a:t>
            </a:fld>
            <a:endParaRPr lang="en-US"/>
          </a:p>
        </p:txBody>
      </p:sp>
    </p:spTree>
    <p:extLst>
      <p:ext uri="{BB962C8B-B14F-4D97-AF65-F5344CB8AC3E}">
        <p14:creationId xmlns:p14="http://schemas.microsoft.com/office/powerpoint/2010/main" val="1510208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8227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82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84022664-2BB8-DB43-BD73-C34DE4F81963}" type="slidenum">
              <a:rPr lang="en-US"/>
              <a:pPr fontAlgn="base">
                <a:spcBef>
                  <a:spcPct val="0"/>
                </a:spcBef>
                <a:spcAft>
                  <a:spcPct val="0"/>
                </a:spcAft>
              </a:pPr>
              <a:t>71</a:t>
            </a:fld>
            <a:endParaRPr lang="en-US"/>
          </a:p>
        </p:txBody>
      </p:sp>
    </p:spTree>
    <p:extLst>
      <p:ext uri="{BB962C8B-B14F-4D97-AF65-F5344CB8AC3E}">
        <p14:creationId xmlns:p14="http://schemas.microsoft.com/office/powerpoint/2010/main" val="352411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72</a:t>
            </a:fld>
            <a:endParaRPr lang="en-US"/>
          </a:p>
        </p:txBody>
      </p:sp>
    </p:spTree>
    <p:extLst>
      <p:ext uri="{BB962C8B-B14F-4D97-AF65-F5344CB8AC3E}">
        <p14:creationId xmlns:p14="http://schemas.microsoft.com/office/powerpoint/2010/main" val="20306411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73</a:t>
            </a:fld>
            <a:endParaRPr lang="en-US"/>
          </a:p>
        </p:txBody>
      </p:sp>
    </p:spTree>
    <p:extLst>
      <p:ext uri="{BB962C8B-B14F-4D97-AF65-F5344CB8AC3E}">
        <p14:creationId xmlns:p14="http://schemas.microsoft.com/office/powerpoint/2010/main" val="7657116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74</a:t>
            </a:fld>
            <a:endParaRPr lang="en-US"/>
          </a:p>
        </p:txBody>
      </p:sp>
    </p:spTree>
    <p:extLst>
      <p:ext uri="{BB962C8B-B14F-4D97-AF65-F5344CB8AC3E}">
        <p14:creationId xmlns:p14="http://schemas.microsoft.com/office/powerpoint/2010/main" val="464794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75</a:t>
            </a:fld>
            <a:endParaRPr lang="en-US"/>
          </a:p>
        </p:txBody>
      </p:sp>
    </p:spTree>
    <p:extLst>
      <p:ext uri="{BB962C8B-B14F-4D97-AF65-F5344CB8AC3E}">
        <p14:creationId xmlns:p14="http://schemas.microsoft.com/office/powerpoint/2010/main" val="456824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76</a:t>
            </a:fld>
            <a:endParaRPr lang="en-US"/>
          </a:p>
        </p:txBody>
      </p:sp>
    </p:spTree>
    <p:extLst>
      <p:ext uri="{BB962C8B-B14F-4D97-AF65-F5344CB8AC3E}">
        <p14:creationId xmlns:p14="http://schemas.microsoft.com/office/powerpoint/2010/main" val="1157232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77</a:t>
            </a:fld>
            <a:endParaRPr lang="en-US"/>
          </a:p>
        </p:txBody>
      </p:sp>
    </p:spTree>
    <p:extLst>
      <p:ext uri="{BB962C8B-B14F-4D97-AF65-F5344CB8AC3E}">
        <p14:creationId xmlns:p14="http://schemas.microsoft.com/office/powerpoint/2010/main" val="2385563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78</a:t>
            </a:fld>
            <a:endParaRPr lang="en-US"/>
          </a:p>
        </p:txBody>
      </p:sp>
    </p:spTree>
    <p:extLst>
      <p:ext uri="{BB962C8B-B14F-4D97-AF65-F5344CB8AC3E}">
        <p14:creationId xmlns:p14="http://schemas.microsoft.com/office/powerpoint/2010/main" val="9292298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79</a:t>
            </a:fld>
            <a:endParaRPr lang="en-US"/>
          </a:p>
        </p:txBody>
      </p:sp>
    </p:spTree>
    <p:extLst>
      <p:ext uri="{BB962C8B-B14F-4D97-AF65-F5344CB8AC3E}">
        <p14:creationId xmlns:p14="http://schemas.microsoft.com/office/powerpoint/2010/main" val="54581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80</a:t>
            </a:fld>
            <a:endParaRPr lang="en-US"/>
          </a:p>
        </p:txBody>
      </p:sp>
    </p:spTree>
    <p:extLst>
      <p:ext uri="{BB962C8B-B14F-4D97-AF65-F5344CB8AC3E}">
        <p14:creationId xmlns:p14="http://schemas.microsoft.com/office/powerpoint/2010/main" val="312602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81</a:t>
            </a:fld>
            <a:endParaRPr lang="en-US"/>
          </a:p>
        </p:txBody>
      </p:sp>
    </p:spTree>
    <p:extLst>
      <p:ext uri="{BB962C8B-B14F-4D97-AF65-F5344CB8AC3E}">
        <p14:creationId xmlns:p14="http://schemas.microsoft.com/office/powerpoint/2010/main" val="4215564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82</a:t>
            </a:fld>
            <a:endParaRPr lang="en-US"/>
          </a:p>
        </p:txBody>
      </p:sp>
    </p:spTree>
    <p:extLst>
      <p:ext uri="{BB962C8B-B14F-4D97-AF65-F5344CB8AC3E}">
        <p14:creationId xmlns:p14="http://schemas.microsoft.com/office/powerpoint/2010/main" val="6703665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83</a:t>
            </a:fld>
            <a:endParaRPr lang="en-US"/>
          </a:p>
        </p:txBody>
      </p:sp>
    </p:spTree>
    <p:extLst>
      <p:ext uri="{BB962C8B-B14F-4D97-AF65-F5344CB8AC3E}">
        <p14:creationId xmlns:p14="http://schemas.microsoft.com/office/powerpoint/2010/main" val="15195125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84</a:t>
            </a:fld>
            <a:endParaRPr lang="en-US"/>
          </a:p>
        </p:txBody>
      </p:sp>
    </p:spTree>
    <p:extLst>
      <p:ext uri="{BB962C8B-B14F-4D97-AF65-F5344CB8AC3E}">
        <p14:creationId xmlns:p14="http://schemas.microsoft.com/office/powerpoint/2010/main" val="7113797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85</a:t>
            </a:fld>
            <a:endParaRPr lang="en-US"/>
          </a:p>
        </p:txBody>
      </p:sp>
    </p:spTree>
    <p:extLst>
      <p:ext uri="{BB962C8B-B14F-4D97-AF65-F5344CB8AC3E}">
        <p14:creationId xmlns:p14="http://schemas.microsoft.com/office/powerpoint/2010/main" val="286223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86</a:t>
            </a:fld>
            <a:endParaRPr lang="en-US"/>
          </a:p>
        </p:txBody>
      </p:sp>
    </p:spTree>
    <p:extLst>
      <p:ext uri="{BB962C8B-B14F-4D97-AF65-F5344CB8AC3E}">
        <p14:creationId xmlns:p14="http://schemas.microsoft.com/office/powerpoint/2010/main" val="1398921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87</a:t>
            </a:fld>
            <a:endParaRPr lang="en-US"/>
          </a:p>
        </p:txBody>
      </p:sp>
    </p:spTree>
    <p:extLst>
      <p:ext uri="{BB962C8B-B14F-4D97-AF65-F5344CB8AC3E}">
        <p14:creationId xmlns:p14="http://schemas.microsoft.com/office/powerpoint/2010/main" val="15123868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88</a:t>
            </a:fld>
            <a:endParaRPr lang="en-US"/>
          </a:p>
        </p:txBody>
      </p:sp>
    </p:spTree>
    <p:extLst>
      <p:ext uri="{BB962C8B-B14F-4D97-AF65-F5344CB8AC3E}">
        <p14:creationId xmlns:p14="http://schemas.microsoft.com/office/powerpoint/2010/main" val="1162268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89</a:t>
            </a:fld>
            <a:endParaRPr lang="en-US"/>
          </a:p>
        </p:txBody>
      </p:sp>
    </p:spTree>
    <p:extLst>
      <p:ext uri="{BB962C8B-B14F-4D97-AF65-F5344CB8AC3E}">
        <p14:creationId xmlns:p14="http://schemas.microsoft.com/office/powerpoint/2010/main" val="1822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90</a:t>
            </a:fld>
            <a:endParaRPr lang="en-US"/>
          </a:p>
        </p:txBody>
      </p:sp>
    </p:spTree>
    <p:extLst>
      <p:ext uri="{BB962C8B-B14F-4D97-AF65-F5344CB8AC3E}">
        <p14:creationId xmlns:p14="http://schemas.microsoft.com/office/powerpoint/2010/main" val="19177411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91</a:t>
            </a:fld>
            <a:endParaRPr lang="en-US"/>
          </a:p>
        </p:txBody>
      </p:sp>
    </p:spTree>
    <p:extLst>
      <p:ext uri="{BB962C8B-B14F-4D97-AF65-F5344CB8AC3E}">
        <p14:creationId xmlns:p14="http://schemas.microsoft.com/office/powerpoint/2010/main" val="4473222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109</a:t>
            </a:fld>
            <a:endParaRPr lang="en-US"/>
          </a:p>
        </p:txBody>
      </p:sp>
    </p:spTree>
    <p:extLst>
      <p:ext uri="{BB962C8B-B14F-4D97-AF65-F5344CB8AC3E}">
        <p14:creationId xmlns:p14="http://schemas.microsoft.com/office/powerpoint/2010/main" val="118328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03133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85379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57604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72427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7FF76-4AC6-874E-82F2-6EB9261E50CC}"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35521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97FF76-4AC6-874E-82F2-6EB9261E50CC}"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95698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97FF76-4AC6-874E-82F2-6EB9261E50CC}" type="datetimeFigureOut">
              <a:rPr lang="en-US" smtClean="0"/>
              <a:t>9/6/17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406119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FF76-4AC6-874E-82F2-6EB9261E50CC}" type="datetimeFigureOut">
              <a:rPr lang="en-US" smtClean="0"/>
              <a:t>9/6/17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89579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7FF76-4AC6-874E-82F2-6EB9261E50CC}" type="datetimeFigureOut">
              <a:rPr lang="en-US" smtClean="0"/>
              <a:t>9/6/17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70894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FF76-4AC6-874E-82F2-6EB9261E50CC}"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17829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FF76-4AC6-874E-82F2-6EB9261E50CC}"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3181581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7FF76-4AC6-874E-82F2-6EB9261E50CC}" type="datetimeFigureOut">
              <a:rPr lang="en-US" smtClean="0"/>
              <a:t>9/6/17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9A6A7-8ABE-FA4B-A6C6-AEF349E11EE0}" type="slidenum">
              <a:rPr lang="en-US" smtClean="0"/>
              <a:t>‹#›</a:t>
            </a:fld>
            <a:endParaRPr lang="en-US"/>
          </a:p>
        </p:txBody>
      </p:sp>
    </p:spTree>
    <p:extLst>
      <p:ext uri="{BB962C8B-B14F-4D97-AF65-F5344CB8AC3E}">
        <p14:creationId xmlns:p14="http://schemas.microsoft.com/office/powerpoint/2010/main" val="1872990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quanty.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101.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102.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91.emf"/></Relationships>
</file>

<file path=ppt/slides/_rels/slide105.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9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94.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5.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9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97.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98.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99.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100.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101.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102.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103.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 Id="rId3" Type="http://schemas.openxmlformats.org/officeDocument/2006/relationships/image" Target="../media/image104.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 Id="rId3" Type="http://schemas.openxmlformats.org/officeDocument/2006/relationships/image" Target="../media/image105.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10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 Id="rId3" Type="http://schemas.openxmlformats.org/officeDocument/2006/relationships/image" Target="../media/image107.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 Id="rId3" Type="http://schemas.openxmlformats.org/officeDocument/2006/relationships/image" Target="../media/image108.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109.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110.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 Id="rId3" Type="http://schemas.openxmlformats.org/officeDocument/2006/relationships/image" Target="../media/image111.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 Id="rId3" Type="http://schemas.openxmlformats.org/officeDocument/2006/relationships/image" Target="../media/image112.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6.xml"/><Relationship Id="rId3" Type="http://schemas.openxmlformats.org/officeDocument/2006/relationships/image" Target="../media/image113.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 Id="rId3" Type="http://schemas.openxmlformats.org/officeDocument/2006/relationships/image" Target="../media/image114.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 Id="rId3" Type="http://schemas.openxmlformats.org/officeDocument/2006/relationships/image" Target="../media/image115.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 Id="rId3" Type="http://schemas.openxmlformats.org/officeDocument/2006/relationships/image" Target="../media/image1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 Id="rId3" Type="http://schemas.openxmlformats.org/officeDocument/2006/relationships/image" Target="../media/image117.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 Id="rId3" Type="http://schemas.openxmlformats.org/officeDocument/2006/relationships/image" Target="../media/image118.emf"/></Relationships>
</file>

<file path=ppt/slides/_rels/slide132.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9.emf"/><Relationship Id="rId1" Type="http://schemas.openxmlformats.org/officeDocument/2006/relationships/slideLayout" Target="../slideLayouts/slideLayout6.xml"/><Relationship Id="rId2" Type="http://schemas.openxmlformats.org/officeDocument/2006/relationships/notesSlide" Target="../notesSlides/notesSlide1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 Id="rId3" Type="http://schemas.openxmlformats.org/officeDocument/2006/relationships/image" Target="../media/image120.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 Id="rId3" Type="http://schemas.openxmlformats.org/officeDocument/2006/relationships/image" Target="../media/image121.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 Id="rId3" Type="http://schemas.openxmlformats.org/officeDocument/2006/relationships/image" Target="../media/image122.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123.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8.xml"/><Relationship Id="rId3" Type="http://schemas.openxmlformats.org/officeDocument/2006/relationships/image" Target="../media/image124.e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9.xml"/><Relationship Id="rId3" Type="http://schemas.openxmlformats.org/officeDocument/2006/relationships/image" Target="../media/image1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 Id="rId3" Type="http://schemas.openxmlformats.org/officeDocument/2006/relationships/image" Target="../media/image126.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 Id="rId3" Type="http://schemas.openxmlformats.org/officeDocument/2006/relationships/image" Target="../media/image127.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128.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129.e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 Id="rId3" Type="http://schemas.openxmlformats.org/officeDocument/2006/relationships/image" Target="../media/image120.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5.xml"/><Relationship Id="rId3" Type="http://schemas.openxmlformats.org/officeDocument/2006/relationships/image" Target="../media/image130.e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6.xml"/><Relationship Id="rId3" Type="http://schemas.openxmlformats.org/officeDocument/2006/relationships/image" Target="../media/image131.em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7.xml"/><Relationship Id="rId3" Type="http://schemas.openxmlformats.org/officeDocument/2006/relationships/image" Target="../media/image132.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8.xml"/><Relationship Id="rId3" Type="http://schemas.openxmlformats.org/officeDocument/2006/relationships/image" Target="../media/image133.e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9.xml"/><Relationship Id="rId3" Type="http://schemas.openxmlformats.org/officeDocument/2006/relationships/image" Target="../media/image1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0.xml"/><Relationship Id="rId3" Type="http://schemas.openxmlformats.org/officeDocument/2006/relationships/image" Target="../media/image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2.xml"/><Relationship Id="rId3" Type="http://schemas.openxmlformats.org/officeDocument/2006/relationships/image" Target="../media/image135.emf"/></Relationships>
</file>

<file path=ppt/slides/_rels/slide153.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61.png"/><Relationship Id="rId13" Type="http://schemas.microsoft.com/office/2007/relationships/hdphoto" Target="../media/hdphoto6.wdp"/><Relationship Id="rId14" Type="http://schemas.openxmlformats.org/officeDocument/2006/relationships/image" Target="../media/image62.png"/><Relationship Id="rId15"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143.xml"/><Relationship Id="rId3" Type="http://schemas.openxmlformats.org/officeDocument/2006/relationships/image" Target="../media/image53.emf"/><Relationship Id="rId4" Type="http://schemas.openxmlformats.org/officeDocument/2006/relationships/image" Target="../media/image57.png"/><Relationship Id="rId5" Type="http://schemas.microsoft.com/office/2007/relationships/hdphoto" Target="../media/hdphoto2.wdp"/><Relationship Id="rId6" Type="http://schemas.openxmlformats.org/officeDocument/2006/relationships/image" Target="../media/image58.png"/><Relationship Id="rId7" Type="http://schemas.microsoft.com/office/2007/relationships/hdphoto" Target="../media/hdphoto3.wdp"/><Relationship Id="rId8" Type="http://schemas.openxmlformats.org/officeDocument/2006/relationships/image" Target="../media/image59.png"/><Relationship Id="rId9" Type="http://schemas.microsoft.com/office/2007/relationships/hdphoto" Target="../media/hdphoto4.wdp"/><Relationship Id="rId10" Type="http://schemas.openxmlformats.org/officeDocument/2006/relationships/image" Target="../media/image6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 Id="rId3" Type="http://schemas.openxmlformats.org/officeDocument/2006/relationships/image" Target="../media/image1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emf"/><Relationship Id="rId3"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emf"/><Relationship Id="rId3" Type="http://schemas.openxmlformats.org/officeDocument/2006/relationships/image" Target="../media/image1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 Id="rId3" Type="http://schemas.openxmlformats.org/officeDocument/2006/relationships/image" Target="../media/image2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4.emf"/></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10.em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emf"/></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0.emf"/></Relationships>
</file>

<file path=ppt/slides/_rels/slide5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23.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61.png"/><Relationship Id="rId13" Type="http://schemas.microsoft.com/office/2007/relationships/hdphoto" Target="../media/hdphoto6.wdp"/><Relationship Id="rId14" Type="http://schemas.openxmlformats.org/officeDocument/2006/relationships/image" Target="../media/image62.png"/><Relationship Id="rId15"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3.emf"/><Relationship Id="rId4" Type="http://schemas.openxmlformats.org/officeDocument/2006/relationships/image" Target="../media/image57.png"/><Relationship Id="rId5" Type="http://schemas.microsoft.com/office/2007/relationships/hdphoto" Target="../media/hdphoto2.wdp"/><Relationship Id="rId6" Type="http://schemas.openxmlformats.org/officeDocument/2006/relationships/image" Target="../media/image58.png"/><Relationship Id="rId7" Type="http://schemas.microsoft.com/office/2007/relationships/hdphoto" Target="../media/hdphoto3.wdp"/><Relationship Id="rId8" Type="http://schemas.openxmlformats.org/officeDocument/2006/relationships/image" Target="../media/image59.png"/><Relationship Id="rId9" Type="http://schemas.microsoft.com/office/2007/relationships/hdphoto" Target="../media/hdphoto4.wdp"/><Relationship Id="rId10"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24.emf"/></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5.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6.emf"/></Relationships>
</file>

<file path=ppt/slides/_rels/slide67.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63.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9.emf"/></Relationships>
</file>

<file path=ppt/slides/_rels/slide71.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69.emf"/></Relationships>
</file>

<file path=ppt/slides/_rels/slide73.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56.emf"/><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69.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69.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9.emf"/><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80.gif"/><Relationship Id="rId5" Type="http://schemas.openxmlformats.org/officeDocument/2006/relationships/image" Target="../media/image79.emf"/><Relationship Id="rId6" Type="http://schemas.openxmlformats.org/officeDocument/2006/relationships/image" Target="../media/image78.emf"/><Relationship Id="rId7" Type="http://schemas.openxmlformats.org/officeDocument/2006/relationships/image" Target="../media/image81.emf"/><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0.gif"/><Relationship Id="rId5" Type="http://schemas.openxmlformats.org/officeDocument/2006/relationships/image" Target="../media/image78.emf"/><Relationship Id="rId6" Type="http://schemas.openxmlformats.org/officeDocument/2006/relationships/image" Target="../media/image81.emf"/><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emf"/><Relationship Id="rId5" Type="http://schemas.openxmlformats.org/officeDocument/2006/relationships/image" Target="../media/image85.emf"/><Relationship Id="rId6" Type="http://schemas.openxmlformats.org/officeDocument/2006/relationships/image" Target="../media/image86.emf"/><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emf"/><Relationship Id="rId5" Type="http://schemas.openxmlformats.org/officeDocument/2006/relationships/image" Target="../media/image85.emf"/><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4.emf"/><Relationship Id="rId5" Type="http://schemas.openxmlformats.org/officeDocument/2006/relationships/image" Target="../media/image85.emf"/><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89.xml.rels><?xml version="1.0" encoding="UTF-8" standalone="yes"?>
<Relationships xmlns="http://schemas.openxmlformats.org/package/2006/relationships"><Relationship Id="rId3" Type="http://schemas.openxmlformats.org/officeDocument/2006/relationships/image" Target="../media/image88.gif"/><Relationship Id="rId4" Type="http://schemas.openxmlformats.org/officeDocument/2006/relationships/image" Target="../media/image84.emf"/><Relationship Id="rId5" Type="http://schemas.openxmlformats.org/officeDocument/2006/relationships/image" Target="../media/image85.emf"/><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8.gif"/><Relationship Id="rId5" Type="http://schemas.openxmlformats.org/officeDocument/2006/relationships/image" Target="../media/image78.emf"/><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8.gif"/><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90.emf"/></Relationships>
</file>

<file path=ppt/slides/_rels/slide94.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95.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96.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97.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98.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99.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Core level spectroscopy of transition metal and rare earth compounds</a:t>
            </a:r>
            <a:r>
              <a:rPr lang="en-GB" dirty="0"/>
              <a:t> </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pPr marL="0" lvl="0" indent="0" algn="just" defTabSz="914400">
              <a:spcBef>
                <a:spcPts val="0"/>
              </a:spcBef>
              <a:buNone/>
            </a:pPr>
            <a:r>
              <a:rPr lang="en-CA" sz="1200" dirty="0"/>
              <a:t>Transition metal and rare earth compounds show a wealth of different properties. They are used as materials for energy storage (battery compounds), dyes in solar cells, elements in the read head of hard disks, high temperature superconductors, or the active centers in many of the known enzymes. The large variety of tunable properties of these materials is related to the large number of low energy degrees of freedom of the transition metal or rare earth ion. Correlations between the electrons in a solid lead to a detailed interplay between the local spin, charge, orbital and lattice degrees of freedom. The result is extremely rich physics of these open shell systems. At the same time the interplay between several low energy degrees of freedom make these materials involved to understand. Although enormous theoretical progress has been made during the last years in the understanding of correlated materials one often needs experimental input to understand particular </a:t>
            </a:r>
            <a:r>
              <a:rPr lang="en-CA" sz="1200" dirty="0" smtClean="0"/>
              <a:t>phenomenon.</a:t>
            </a:r>
            <a:endParaRPr lang="en-GB" sz="1200" dirty="0"/>
          </a:p>
          <a:p>
            <a:pPr marL="0" lvl="0" indent="0" algn="just" defTabSz="914400">
              <a:spcBef>
                <a:spcPts val="0"/>
              </a:spcBef>
              <a:buNone/>
            </a:pPr>
            <a:endParaRPr lang="en-GB" sz="1200" dirty="0" smtClean="0"/>
          </a:p>
          <a:p>
            <a:pPr marL="0" lvl="0" indent="0" algn="just" defTabSz="914400">
              <a:spcBef>
                <a:spcPts val="0"/>
              </a:spcBef>
              <a:buNone/>
            </a:pPr>
            <a:r>
              <a:rPr lang="en-CA" sz="1200" dirty="0" smtClean="0"/>
              <a:t>Core </a:t>
            </a:r>
            <a:r>
              <a:rPr lang="en-CA" sz="1200" dirty="0"/>
              <a:t>level spectroscopy in many cases turns out to be a very efficient method to study the many body properties of these systems. Core level photoelectron spectroscopy allows one to determine how the low energy Hamiltonian arises from the high-energy scale interactions. It thus provides information on the low energy model parameters of the system. X-ray absorption spectroscopy contains information on the local electronic structure. It provides information on the symmetry of the wave function, such as the local spin-state or orbital occupation. Resonant x-ray diffraction is related to x-ray absorption, in addition to x-ray absorption it allows one to study the special dependence of local electronic order in the system. Resonant inelastic x-ray scattering allows one to study the dynamics of low energy excitations. Non-resonant inelastic x-ray scattering of core level excitations is a technique rather comparable to x-ray absorption spectroscopy with the difference that it allows for non-dipole transitions, useful in the study of involved orbital or multipole </a:t>
            </a:r>
            <a:r>
              <a:rPr lang="en-CA" sz="1200" dirty="0" smtClean="0"/>
              <a:t>ordering.</a:t>
            </a:r>
            <a:endParaRPr lang="en-GB" sz="1200" dirty="0"/>
          </a:p>
          <a:p>
            <a:pPr marL="0" lvl="0" indent="0" algn="just" defTabSz="914400">
              <a:spcBef>
                <a:spcPts val="0"/>
              </a:spcBef>
              <a:buNone/>
            </a:pPr>
            <a:endParaRPr lang="en-GB" sz="1200" dirty="0"/>
          </a:p>
          <a:p>
            <a:pPr marL="0" lvl="0" indent="0" algn="just" defTabSz="914400">
              <a:spcBef>
                <a:spcPts val="0"/>
              </a:spcBef>
              <a:buNone/>
            </a:pPr>
            <a:r>
              <a:rPr lang="en-CA" sz="1200" dirty="0" smtClean="0"/>
              <a:t>For </a:t>
            </a:r>
            <a:r>
              <a:rPr lang="en-CA" sz="1200" dirty="0"/>
              <a:t>the understanding of these spectra, in this class of materials, it is important to realize that one needs to treat the interactions between the electrons beyond mean field approximations. It is not sufficient to assume independent electrons interacting with an average potential, but one has to consider the interaction between each pair of electrons explicitly. In the spectra, this leads to excitons and </a:t>
            </a:r>
            <a:r>
              <a:rPr lang="en-CA" sz="1200" dirty="0" err="1"/>
              <a:t>multiplets</a:t>
            </a:r>
            <a:r>
              <a:rPr lang="en-CA" sz="1200" dirty="0"/>
              <a:t> that dominate the spectral </a:t>
            </a:r>
            <a:r>
              <a:rPr lang="en-CA" sz="1200" dirty="0" smtClean="0"/>
              <a:t>line-shape.</a:t>
            </a:r>
            <a:endParaRPr lang="en-GB" sz="1200" dirty="0"/>
          </a:p>
          <a:p>
            <a:pPr marL="0" lvl="0" indent="0" algn="just" defTabSz="914400">
              <a:spcBef>
                <a:spcPts val="0"/>
              </a:spcBef>
              <a:buNone/>
            </a:pPr>
            <a:endParaRPr lang="en-GB" sz="1200" dirty="0"/>
          </a:p>
          <a:p>
            <a:pPr marL="0" lvl="0" indent="0" algn="just" defTabSz="914400">
              <a:spcBef>
                <a:spcPts val="0"/>
              </a:spcBef>
              <a:buNone/>
            </a:pPr>
            <a:r>
              <a:rPr lang="en-CA" sz="1200" dirty="0" smtClean="0"/>
              <a:t>In </a:t>
            </a:r>
            <a:r>
              <a:rPr lang="en-CA" sz="1200" dirty="0"/>
              <a:t>this talk I will discuss these various forms of core level spectroscopy, which material properties one can obtain with these techniques and how to theoretically understand these spectra. During the tutorial, I will introduce </a:t>
            </a:r>
            <a:r>
              <a:rPr lang="en-CA" sz="1200" i="1" dirty="0" err="1"/>
              <a:t>Quanty</a:t>
            </a:r>
            <a:r>
              <a:rPr lang="en-CA" sz="1200" dirty="0"/>
              <a:t>, (</a:t>
            </a:r>
            <a:r>
              <a:rPr lang="en-CA" sz="1200" dirty="0" err="1">
                <a:hlinkClick r:id="rId2"/>
              </a:rPr>
              <a:t>www.quanty.org</a:t>
            </a:r>
            <a:r>
              <a:rPr lang="en-CA" sz="1200" dirty="0"/>
              <a:t>) a versatile many body quantum script language that allows one to relatively easily write small programs that can calculate core level spectra of a variety of materials using different levels of approximation or models.</a:t>
            </a:r>
            <a:r>
              <a:rPr lang="en-GB" sz="1200" dirty="0"/>
              <a:t> </a:t>
            </a:r>
            <a:endParaRPr lang="en-US" sz="1200" dirty="0"/>
          </a:p>
        </p:txBody>
      </p:sp>
    </p:spTree>
    <p:extLst>
      <p:ext uri="{BB962C8B-B14F-4D97-AF65-F5344CB8AC3E}">
        <p14:creationId xmlns:p14="http://schemas.microsoft.com/office/powerpoint/2010/main" val="4165595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spectroscopy </a:t>
            </a:r>
            <a:r>
              <a:rPr lang="en-US" sz="2400" dirty="0"/>
              <a:t>as a tool to test and learn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sp>
        <p:nvSpPr>
          <p:cNvPr id="8" name="Rounded Rectangle 7"/>
          <p:cNvSpPr/>
          <p:nvPr/>
        </p:nvSpPr>
        <p:spPr>
          <a:xfrm>
            <a:off x="2293143"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XAS</a:t>
            </a:r>
          </a:p>
        </p:txBody>
      </p:sp>
      <p:sp>
        <p:nvSpPr>
          <p:cNvPr id="9" name="Rounded Rectangle 8"/>
          <p:cNvSpPr/>
          <p:nvPr/>
        </p:nvSpPr>
        <p:spPr>
          <a:xfrm>
            <a:off x="3974286"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RXD</a:t>
            </a:r>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12" name="Group 11"/>
          <p:cNvGrpSpPr/>
          <p:nvPr/>
        </p:nvGrpSpPr>
        <p:grpSpPr>
          <a:xfrm>
            <a:off x="3260739" y="2184214"/>
            <a:ext cx="2139057" cy="4003354"/>
            <a:chOff x="2719492" y="2184214"/>
            <a:chExt cx="2139057" cy="4003354"/>
          </a:xfrm>
        </p:grpSpPr>
        <p:sp>
          <p:nvSpPr>
            <p:cNvPr id="13" name="Pie 12"/>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Arc 16"/>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4" name="Delay 46"/>
            <p:cNvSpPr/>
            <p:nvPr/>
          </p:nvSpPr>
          <p:spPr>
            <a:xfrm rot="16028308">
              <a:off x="3200164" y="328497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6" name="Straight Arrow Connector 25"/>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8" name="Delay 46"/>
            <p:cNvSpPr/>
            <p:nvPr/>
          </p:nvSpPr>
          <p:spPr>
            <a:xfrm rot="5979994">
              <a:off x="3545462" y="329279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9" name="Straight Arrow Connector 28"/>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1571420" y="2525441"/>
            <a:ext cx="2139057" cy="3662127"/>
            <a:chOff x="-99908" y="2525441"/>
            <a:chExt cx="2139057" cy="3662127"/>
          </a:xfrm>
        </p:grpSpPr>
        <p:sp>
          <p:nvSpPr>
            <p:cNvPr id="31" name="Pie 30"/>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1"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43" name="Straight Arrow Connector 42"/>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25" name="Group 24"/>
          <p:cNvGrpSpPr/>
          <p:nvPr/>
        </p:nvGrpSpPr>
        <p:grpSpPr>
          <a:xfrm>
            <a:off x="-92997" y="2301819"/>
            <a:ext cx="2139057" cy="3885749"/>
            <a:chOff x="-92997" y="2301819"/>
            <a:chExt cx="2139057" cy="3885749"/>
          </a:xfrm>
        </p:grpSpPr>
        <p:sp>
          <p:nvSpPr>
            <p:cNvPr id="106" name="Pie 10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7" name="Arc 10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4" name="Straight Connector 93"/>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102"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89" name="Straight Arrow Connector 8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683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4f</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7785507" y="1527154"/>
            <a:ext cx="825500" cy="416853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975360" y="3733493"/>
            <a:ext cx="6633586"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8004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4d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6827520" y="3576320"/>
            <a:ext cx="1056639" cy="231240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1188720" y="2656533"/>
            <a:ext cx="478536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8134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4p</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5933440" y="4277360"/>
            <a:ext cx="1330959" cy="174344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5080000" y="2361893"/>
            <a:ext cx="281432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8134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4s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5743347" y="4785360"/>
            <a:ext cx="454253" cy="107288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802640" y="2351733"/>
            <a:ext cx="78232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rot="20251787">
            <a:off x="1425652" y="2654240"/>
            <a:ext cx="5172834" cy="1367203"/>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760 </a:t>
            </a:r>
            <a:r>
              <a:rPr lang="en-US" sz="2400" dirty="0" err="1"/>
              <a:t>eV</a:t>
            </a:r>
            <a:r>
              <a:rPr lang="en-US" sz="2400" dirty="0"/>
              <a:t> or</a:t>
            </a:r>
          </a:p>
          <a:p>
            <a:pPr algn="ctr"/>
            <a:r>
              <a:rPr lang="en-US" sz="2400" dirty="0"/>
              <a:t>880000 </a:t>
            </a:r>
            <a:r>
              <a:rPr lang="en-US" sz="2400" dirty="0" smtClean="0"/>
              <a:t>Kelvin</a:t>
            </a:r>
            <a:endParaRPr lang="en-US" sz="2400" dirty="0"/>
          </a:p>
        </p:txBody>
      </p:sp>
    </p:spTree>
    <p:extLst>
      <p:ext uri="{BB962C8B-B14F-4D97-AF65-F5344CB8AC3E}">
        <p14:creationId xmlns:p14="http://schemas.microsoft.com/office/powerpoint/2010/main" val="376481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Naming conventions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Rounded Rectangle 10"/>
          <p:cNvSpPr/>
          <p:nvPr/>
        </p:nvSpPr>
        <p:spPr>
          <a:xfrm>
            <a:off x="490080" y="1080948"/>
            <a:ext cx="3868560" cy="5269052"/>
          </a:xfrm>
          <a:prstGeom prst="roundRect">
            <a:avLst>
              <a:gd name="adj" fmla="val 487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4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62795913"/>
              </p:ext>
            </p:extLst>
          </p:nvPr>
        </p:nvGraphicFramePr>
        <p:xfrm>
          <a:off x="646880" y="1158240"/>
          <a:ext cx="3600000" cy="5130800"/>
        </p:xfrm>
        <a:graphic>
          <a:graphicData uri="http://schemas.openxmlformats.org/drawingml/2006/table">
            <a:tbl>
              <a:tblPr firstRow="1" bandRow="1">
                <a:tableStyleId>{5C22544A-7EE6-4342-B048-85BDC9FD1C3A}</a:tableStyleId>
              </a:tblPr>
              <a:tblGrid>
                <a:gridCol w="455445"/>
                <a:gridCol w="426720"/>
                <a:gridCol w="538480"/>
                <a:gridCol w="1459355"/>
                <a:gridCol w="720000"/>
              </a:tblGrid>
              <a:tr h="370840">
                <a:tc>
                  <a:txBody>
                    <a:bodyPr/>
                    <a:lstStyle/>
                    <a:p>
                      <a:r>
                        <a:rPr lang="en-US" sz="1800" dirty="0" smtClean="0"/>
                        <a:t>n</a:t>
                      </a:r>
                      <a:endParaRPr lang="en-US" sz="1800" dirty="0"/>
                    </a:p>
                  </a:txBody>
                  <a:tcPr/>
                </a:tc>
                <a:tc>
                  <a:txBody>
                    <a:bodyPr/>
                    <a:lstStyle/>
                    <a:p>
                      <a:r>
                        <a:rPr lang="en-US" sz="1800" dirty="0" smtClean="0"/>
                        <a:t>l</a:t>
                      </a:r>
                      <a:endParaRPr lang="en-US" sz="1800" dirty="0"/>
                    </a:p>
                  </a:txBody>
                  <a:tcPr/>
                </a:tc>
                <a:tc>
                  <a:txBody>
                    <a:bodyPr/>
                    <a:lstStyle/>
                    <a:p>
                      <a:r>
                        <a:rPr lang="en-US" sz="1800" dirty="0" smtClean="0"/>
                        <a:t>j</a:t>
                      </a:r>
                      <a:endParaRPr lang="en-US" sz="1800" dirty="0"/>
                    </a:p>
                  </a:txBody>
                  <a:tcPr/>
                </a:tc>
                <a:tc>
                  <a:txBody>
                    <a:bodyPr/>
                    <a:lstStyle/>
                    <a:p>
                      <a:r>
                        <a:rPr lang="en-US" sz="1800" dirty="0" smtClean="0"/>
                        <a:t>degeneracy</a:t>
                      </a:r>
                      <a:endParaRPr lang="en-US" sz="1800" dirty="0"/>
                    </a:p>
                  </a:txBody>
                  <a:tcPr/>
                </a:tc>
                <a:tc>
                  <a:txBody>
                    <a:bodyPr/>
                    <a:lstStyle/>
                    <a:p>
                      <a:r>
                        <a:rPr lang="en-US" sz="1800" dirty="0" smtClean="0"/>
                        <a:t>edge</a:t>
                      </a:r>
                      <a:endParaRPr lang="en-US" sz="1800" dirty="0"/>
                    </a:p>
                  </a:txBody>
                  <a:tcPr/>
                </a:tc>
              </a:tr>
              <a:tr h="187960">
                <a:tc>
                  <a:txBody>
                    <a:bodyPr/>
                    <a:lstStyle/>
                    <a:p>
                      <a:r>
                        <a:rPr lang="en-US" sz="1800" dirty="0" smtClean="0"/>
                        <a:t>1</a:t>
                      </a:r>
                      <a:endParaRPr lang="en-US" sz="1800" dirty="0"/>
                    </a:p>
                  </a:txBody>
                  <a:tcPr/>
                </a:tc>
                <a:tc>
                  <a:txBody>
                    <a:bodyPr/>
                    <a:lstStyle/>
                    <a:p>
                      <a:r>
                        <a:rPr lang="en-US" sz="1800" dirty="0" smtClean="0"/>
                        <a:t>s</a:t>
                      </a:r>
                      <a:endParaRPr lang="en-US" sz="1800" dirty="0"/>
                    </a:p>
                  </a:txBody>
                  <a:tcPr/>
                </a:tc>
                <a:tc>
                  <a:txBody>
                    <a:bodyPr/>
                    <a:lstStyle/>
                    <a:p>
                      <a:r>
                        <a:rPr lang="en-US" sz="1800" dirty="0" smtClean="0"/>
                        <a:t>1/2</a:t>
                      </a:r>
                      <a:endParaRPr lang="en-US" sz="1800" dirty="0"/>
                    </a:p>
                  </a:txBody>
                  <a:tcPr/>
                </a:tc>
                <a:tc>
                  <a:txBody>
                    <a:bodyPr/>
                    <a:lstStyle/>
                    <a:p>
                      <a:r>
                        <a:rPr lang="en-US" sz="1800" dirty="0" smtClean="0"/>
                        <a:t>2</a:t>
                      </a:r>
                      <a:endParaRPr lang="en-US" sz="1800" dirty="0"/>
                    </a:p>
                  </a:txBody>
                  <a:tcPr/>
                </a:tc>
                <a:tc>
                  <a:txBody>
                    <a:bodyPr/>
                    <a:lstStyle/>
                    <a:p>
                      <a:r>
                        <a:rPr lang="en-US" sz="1800" dirty="0" smtClean="0"/>
                        <a:t>K</a:t>
                      </a:r>
                      <a:endParaRPr lang="en-US" sz="1800" dirty="0"/>
                    </a:p>
                  </a:txBody>
                  <a:tcPr/>
                </a:tc>
              </a:tr>
              <a:tr h="208280">
                <a:tc>
                  <a:txBody>
                    <a:bodyPr/>
                    <a:lstStyle/>
                    <a:p>
                      <a:r>
                        <a:rPr lang="en-US" sz="1800" dirty="0" smtClean="0"/>
                        <a:t>2</a:t>
                      </a:r>
                      <a:endParaRPr lang="en-US" sz="1800" dirty="0"/>
                    </a:p>
                  </a:txBody>
                  <a:tcPr/>
                </a:tc>
                <a:tc>
                  <a:txBody>
                    <a:bodyPr/>
                    <a:lstStyle/>
                    <a:p>
                      <a:r>
                        <a:rPr lang="en-US" sz="1800" dirty="0" smtClean="0"/>
                        <a:t>s</a:t>
                      </a:r>
                      <a:endParaRPr lang="en-US" sz="1800" dirty="0"/>
                    </a:p>
                  </a:txBody>
                  <a:tcPr/>
                </a:tc>
                <a:tc>
                  <a:txBody>
                    <a:bodyPr/>
                    <a:lstStyle/>
                    <a:p>
                      <a:r>
                        <a:rPr lang="en-US" sz="1800" dirty="0" smtClean="0"/>
                        <a:t>1/2</a:t>
                      </a:r>
                      <a:endParaRPr lang="en-US" sz="1800" dirty="0"/>
                    </a:p>
                  </a:txBody>
                  <a:tcPr/>
                </a:tc>
                <a:tc>
                  <a:txBody>
                    <a:bodyPr/>
                    <a:lstStyle/>
                    <a:p>
                      <a:r>
                        <a:rPr lang="en-US" sz="1800" dirty="0" smtClean="0"/>
                        <a:t>2</a:t>
                      </a:r>
                      <a:endParaRPr lang="en-US" sz="1800" dirty="0"/>
                    </a:p>
                  </a:txBody>
                  <a:tcPr/>
                </a:tc>
                <a:tc>
                  <a:txBody>
                    <a:bodyPr/>
                    <a:lstStyle/>
                    <a:p>
                      <a:r>
                        <a:rPr lang="en-US" sz="1800" dirty="0" smtClean="0"/>
                        <a:t>L</a:t>
                      </a:r>
                      <a:r>
                        <a:rPr lang="en-US" sz="1800" baseline="-25000" dirty="0" smtClean="0"/>
                        <a:t>1</a:t>
                      </a:r>
                      <a:endParaRPr lang="en-US" sz="1800" dirty="0"/>
                    </a:p>
                  </a:txBody>
                  <a:tcPr/>
                </a:tc>
              </a:tr>
              <a:tr h="254000">
                <a:tc>
                  <a:txBody>
                    <a:bodyPr/>
                    <a:lstStyle/>
                    <a:p>
                      <a:endParaRPr lang="en-US" sz="1800"/>
                    </a:p>
                  </a:txBody>
                  <a:tcPr/>
                </a:tc>
                <a:tc>
                  <a:txBody>
                    <a:bodyPr/>
                    <a:lstStyle/>
                    <a:p>
                      <a:r>
                        <a:rPr lang="en-US" sz="1800" dirty="0" smtClean="0"/>
                        <a:t>p</a:t>
                      </a:r>
                      <a:endParaRPr lang="en-US" sz="1800" dirty="0"/>
                    </a:p>
                  </a:txBody>
                  <a:tcPr/>
                </a:tc>
                <a:tc>
                  <a:txBody>
                    <a:bodyPr/>
                    <a:lstStyle/>
                    <a:p>
                      <a:r>
                        <a:rPr lang="en-US" sz="1800" dirty="0" smtClean="0"/>
                        <a:t>1/2 </a:t>
                      </a:r>
                      <a:endParaRPr lang="en-US" sz="1800" dirty="0"/>
                    </a:p>
                  </a:txBody>
                  <a:tcPr/>
                </a:tc>
                <a:tc>
                  <a:txBody>
                    <a:bodyPr/>
                    <a:lstStyle/>
                    <a:p>
                      <a:r>
                        <a:rPr lang="en-US" sz="1800" dirty="0" smtClean="0"/>
                        <a:t>2</a:t>
                      </a:r>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a:t>
                      </a:r>
                      <a:r>
                        <a:rPr lang="en-US" sz="1800" baseline="-25000" dirty="0" smtClean="0"/>
                        <a:t>2</a:t>
                      </a:r>
                      <a:endParaRPr lang="en-US" sz="1800" dirty="0" smtClean="0"/>
                    </a:p>
                  </a:txBody>
                  <a:tcPr/>
                </a:tc>
              </a:tr>
              <a:tr h="248920">
                <a:tc>
                  <a:txBody>
                    <a:bodyPr/>
                    <a:lstStyle/>
                    <a:p>
                      <a:endParaRPr lang="en-US" sz="1800"/>
                    </a:p>
                  </a:txBody>
                  <a:tcPr/>
                </a:tc>
                <a:tc>
                  <a:txBody>
                    <a:bodyPr/>
                    <a:lstStyle/>
                    <a:p>
                      <a:endParaRPr lang="en-US" sz="1800"/>
                    </a:p>
                  </a:txBody>
                  <a:tcPr/>
                </a:tc>
                <a:tc>
                  <a:txBody>
                    <a:bodyPr/>
                    <a:lstStyle/>
                    <a:p>
                      <a:r>
                        <a:rPr lang="en-US" sz="1800" dirty="0" smtClean="0"/>
                        <a:t>3/2 </a:t>
                      </a:r>
                      <a:endParaRPr lang="en-US" sz="1800" dirty="0"/>
                    </a:p>
                  </a:txBody>
                  <a:tcPr/>
                </a:tc>
                <a:tc>
                  <a:txBody>
                    <a:bodyPr/>
                    <a:lstStyle/>
                    <a:p>
                      <a:r>
                        <a:rPr lang="en-US" sz="1800" dirty="0" smtClean="0"/>
                        <a:t>4</a:t>
                      </a:r>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a:t>
                      </a:r>
                      <a:r>
                        <a:rPr lang="en-US" sz="1800" baseline="-25000" dirty="0" smtClean="0"/>
                        <a:t>3</a:t>
                      </a:r>
                    </a:p>
                  </a:txBody>
                  <a:tcPr/>
                </a:tc>
              </a:tr>
              <a:tr h="213360">
                <a:tc>
                  <a:txBody>
                    <a:bodyPr/>
                    <a:lstStyle/>
                    <a:p>
                      <a:r>
                        <a:rPr lang="en-US" sz="1800" dirty="0" smtClean="0"/>
                        <a:t>3</a:t>
                      </a:r>
                      <a:endParaRPr lang="en-US" sz="1800" dirty="0"/>
                    </a:p>
                  </a:txBody>
                  <a:tcPr/>
                </a:tc>
                <a:tc>
                  <a:txBody>
                    <a:bodyPr/>
                    <a:lstStyle/>
                    <a:p>
                      <a:r>
                        <a:rPr lang="en-US" sz="1800" dirty="0" smtClean="0"/>
                        <a:t>s</a:t>
                      </a:r>
                      <a:endParaRPr lang="en-US" sz="1800" dirty="0"/>
                    </a:p>
                  </a:txBody>
                  <a:tcPr/>
                </a:tc>
                <a:tc>
                  <a:txBody>
                    <a:bodyPr/>
                    <a:lstStyle/>
                    <a:p>
                      <a:r>
                        <a:rPr lang="en-US" sz="1800" dirty="0" smtClean="0"/>
                        <a:t>1/2</a:t>
                      </a:r>
                      <a:endParaRPr lang="en-US" sz="1800" dirty="0"/>
                    </a:p>
                  </a:txBody>
                  <a:tcPr/>
                </a:tc>
                <a:tc>
                  <a:txBody>
                    <a:bodyPr/>
                    <a:lstStyle/>
                    <a:p>
                      <a:endParaRPr lang="en-US" sz="1800" dirty="0"/>
                    </a:p>
                  </a:txBody>
                  <a:tcPr/>
                </a:tc>
                <a:tc>
                  <a:txBody>
                    <a:bodyPr/>
                    <a:lstStyle/>
                    <a:p>
                      <a:r>
                        <a:rPr lang="en-US" sz="1800" dirty="0" smtClean="0"/>
                        <a:t>M</a:t>
                      </a:r>
                      <a:r>
                        <a:rPr lang="en-US" sz="1800" baseline="-25000" dirty="0" smtClean="0"/>
                        <a:t>1</a:t>
                      </a:r>
                      <a:endParaRPr lang="en-US" sz="1800" baseline="-25000" dirty="0"/>
                    </a:p>
                  </a:txBody>
                  <a:tcPr/>
                </a:tc>
              </a:tr>
              <a:tr h="198120">
                <a:tc>
                  <a:txBody>
                    <a:bodyPr/>
                    <a:lstStyle/>
                    <a:p>
                      <a:endParaRPr lang="en-US" sz="1800"/>
                    </a:p>
                  </a:txBody>
                  <a:tcPr/>
                </a:tc>
                <a:tc>
                  <a:txBody>
                    <a:bodyPr/>
                    <a:lstStyle/>
                    <a:p>
                      <a:r>
                        <a:rPr lang="en-US" sz="1800" dirty="0" smtClean="0"/>
                        <a:t>p</a:t>
                      </a:r>
                      <a:endParaRPr lang="en-US" sz="1800" dirty="0"/>
                    </a:p>
                  </a:txBody>
                  <a:tcPr/>
                </a:tc>
                <a:tc>
                  <a:txBody>
                    <a:bodyPr/>
                    <a:lstStyle/>
                    <a:p>
                      <a:r>
                        <a:rPr lang="en-US" sz="1800" dirty="0" smtClean="0"/>
                        <a:t>1/2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a:r>
                      <a:r>
                        <a:rPr lang="en-US" sz="1800" baseline="-25000" dirty="0" smtClean="0"/>
                        <a:t>2</a:t>
                      </a:r>
                    </a:p>
                  </a:txBody>
                  <a:tcPr/>
                </a:tc>
              </a:tr>
              <a:tr h="0">
                <a:tc>
                  <a:txBody>
                    <a:bodyPr/>
                    <a:lstStyle/>
                    <a:p>
                      <a:endParaRPr lang="en-US" sz="1800"/>
                    </a:p>
                  </a:txBody>
                  <a:tcPr/>
                </a:tc>
                <a:tc>
                  <a:txBody>
                    <a:bodyPr/>
                    <a:lstStyle/>
                    <a:p>
                      <a:endParaRPr lang="en-US" sz="1800"/>
                    </a:p>
                  </a:txBody>
                  <a:tcPr/>
                </a:tc>
                <a:tc>
                  <a:txBody>
                    <a:bodyPr/>
                    <a:lstStyle/>
                    <a:p>
                      <a:r>
                        <a:rPr lang="en-US" sz="1800" dirty="0" smtClean="0"/>
                        <a:t>3/2</a:t>
                      </a:r>
                      <a:endParaRPr lang="en-US" sz="1800" dirty="0"/>
                    </a:p>
                  </a:txBody>
                  <a:tcPr/>
                </a:tc>
                <a:tc>
                  <a:txBody>
                    <a:bodyPr/>
                    <a:lstStyle/>
                    <a:p>
                      <a:endParaRPr lang="en-US" sz="180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a:r>
                      <a:r>
                        <a:rPr lang="en-US" sz="1800" baseline="-25000" dirty="0" smtClean="0"/>
                        <a:t>3</a:t>
                      </a:r>
                    </a:p>
                  </a:txBody>
                  <a:tcPr/>
                </a:tc>
              </a:tr>
              <a:tr h="0">
                <a:tc>
                  <a:txBody>
                    <a:bodyPr/>
                    <a:lstStyle/>
                    <a:p>
                      <a:endParaRPr lang="en-US" sz="1800"/>
                    </a:p>
                  </a:txBody>
                  <a:tcPr/>
                </a:tc>
                <a:tc>
                  <a:txBody>
                    <a:bodyPr/>
                    <a:lstStyle/>
                    <a:p>
                      <a:r>
                        <a:rPr lang="en-US" sz="1800" dirty="0" smtClean="0"/>
                        <a:t>d</a:t>
                      </a:r>
                      <a:endParaRPr lang="en-US" sz="1800" dirty="0"/>
                    </a:p>
                  </a:txBody>
                  <a:tcPr/>
                </a:tc>
                <a:tc>
                  <a:txBody>
                    <a:bodyPr/>
                    <a:lstStyle/>
                    <a:p>
                      <a:r>
                        <a:rPr lang="en-US" sz="1800" dirty="0" smtClean="0"/>
                        <a:t>3/2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a:r>
                      <a:r>
                        <a:rPr lang="en-US" sz="1800" baseline="-25000" dirty="0" smtClean="0"/>
                        <a:t>4</a:t>
                      </a:r>
                    </a:p>
                  </a:txBody>
                  <a:tcPr/>
                </a:tc>
              </a:tr>
              <a:tr h="162560">
                <a:tc>
                  <a:txBody>
                    <a:bodyPr/>
                    <a:lstStyle/>
                    <a:p>
                      <a:endParaRPr lang="en-US" sz="1800" dirty="0"/>
                    </a:p>
                  </a:txBody>
                  <a:tcPr/>
                </a:tc>
                <a:tc>
                  <a:txBody>
                    <a:bodyPr/>
                    <a:lstStyle/>
                    <a:p>
                      <a:endParaRPr lang="en-US" sz="1800"/>
                    </a:p>
                  </a:txBody>
                  <a:tcPr/>
                </a:tc>
                <a:tc>
                  <a:txBody>
                    <a:bodyPr/>
                    <a:lstStyle/>
                    <a:p>
                      <a:r>
                        <a:rPr lang="en-US" sz="1800" dirty="0" smtClean="0"/>
                        <a:t>5/2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a:r>
                      <a:r>
                        <a:rPr lang="en-US" sz="1800" baseline="-25000" dirty="0" smtClean="0"/>
                        <a:t>5</a:t>
                      </a:r>
                    </a:p>
                  </a:txBody>
                  <a:tcPr/>
                </a:tc>
              </a:tr>
              <a:tr h="127000">
                <a:tc>
                  <a:txBody>
                    <a:bodyPr/>
                    <a:lstStyle/>
                    <a:p>
                      <a:r>
                        <a:rPr lang="en-US" sz="1800" dirty="0" smtClean="0"/>
                        <a:t>4</a:t>
                      </a:r>
                      <a:endParaRPr lang="en-US" sz="1800" dirty="0"/>
                    </a:p>
                  </a:txBody>
                  <a:tcPr/>
                </a:tc>
                <a:tc>
                  <a:txBody>
                    <a:bodyPr/>
                    <a:lstStyle/>
                    <a:p>
                      <a:r>
                        <a:rPr lang="en-US" sz="1800" dirty="0" smtClean="0"/>
                        <a:t>s</a:t>
                      </a:r>
                      <a:endParaRPr lang="en-US" sz="1800" dirty="0"/>
                    </a:p>
                  </a:txBody>
                  <a:tcPr/>
                </a:tc>
                <a:tc>
                  <a:txBody>
                    <a:bodyPr/>
                    <a:lstStyle/>
                    <a:p>
                      <a:r>
                        <a:rPr lang="en-US" sz="1800" dirty="0" smtClean="0"/>
                        <a:t>1/2</a:t>
                      </a:r>
                      <a:endParaRPr lang="en-US" sz="1800" dirty="0"/>
                    </a:p>
                  </a:txBody>
                  <a:tcPr/>
                </a:tc>
                <a:tc>
                  <a:txBody>
                    <a:bodyPr/>
                    <a:lstStyle/>
                    <a:p>
                      <a:endParaRPr lang="en-US" sz="1800" dirty="0"/>
                    </a:p>
                  </a:txBody>
                  <a:tcPr/>
                </a:tc>
                <a:tc>
                  <a:txBody>
                    <a:bodyPr/>
                    <a:lstStyle/>
                    <a:p>
                      <a:r>
                        <a:rPr lang="en-US" sz="1800" dirty="0" smtClean="0"/>
                        <a:t>N</a:t>
                      </a:r>
                      <a:r>
                        <a:rPr lang="en-US" sz="1800" baseline="-25000" dirty="0" smtClean="0"/>
                        <a:t>1</a:t>
                      </a:r>
                      <a:endParaRPr lang="en-US" sz="1800" baseline="-25000" dirty="0"/>
                    </a:p>
                  </a:txBody>
                  <a:tcPr/>
                </a:tc>
              </a:tr>
              <a:tr h="254000">
                <a:tc>
                  <a:txBody>
                    <a:bodyPr/>
                    <a:lstStyle/>
                    <a:p>
                      <a:endParaRPr lang="en-US" sz="1800" dirty="0"/>
                    </a:p>
                  </a:txBody>
                  <a:tcPr/>
                </a:tc>
                <a:tc>
                  <a:txBody>
                    <a:bodyPr/>
                    <a:lstStyle/>
                    <a:p>
                      <a:r>
                        <a:rPr lang="en-US" sz="1800" dirty="0" smtClean="0"/>
                        <a:t>p</a:t>
                      </a:r>
                      <a:endParaRPr lang="en-US" sz="1800" dirty="0"/>
                    </a:p>
                  </a:txBody>
                  <a:tcPr/>
                </a:tc>
                <a:tc>
                  <a:txBody>
                    <a:bodyPr/>
                    <a:lstStyle/>
                    <a:p>
                      <a:r>
                        <a:rPr lang="en-US" sz="1800" dirty="0" smtClean="0"/>
                        <a:t>1/2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N</a:t>
                      </a:r>
                      <a:r>
                        <a:rPr lang="en-US" sz="1800" baseline="-25000" dirty="0" smtClean="0"/>
                        <a:t>2</a:t>
                      </a:r>
                    </a:p>
                  </a:txBody>
                  <a:tcPr/>
                </a:tc>
              </a:tr>
              <a:tr h="0">
                <a:tc>
                  <a:txBody>
                    <a:bodyPr/>
                    <a:lstStyle/>
                    <a:p>
                      <a:endParaRPr lang="en-US" sz="1800" dirty="0"/>
                    </a:p>
                  </a:txBody>
                  <a:tcPr/>
                </a:tc>
                <a:tc>
                  <a:txBody>
                    <a:bodyPr/>
                    <a:lstStyle/>
                    <a:p>
                      <a:endParaRPr lang="en-US" sz="1800" dirty="0"/>
                    </a:p>
                  </a:txBody>
                  <a:tcPr/>
                </a:tc>
                <a:tc>
                  <a:txBody>
                    <a:bodyPr/>
                    <a:lstStyle/>
                    <a:p>
                      <a:r>
                        <a:rPr lang="en-US" sz="1800" dirty="0" smtClean="0"/>
                        <a:t>3/2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N</a:t>
                      </a:r>
                      <a:r>
                        <a:rPr lang="en-US" sz="1800" baseline="-25000" dirty="0" smtClean="0"/>
                        <a:t>3</a:t>
                      </a:r>
                    </a:p>
                  </a:txBody>
                  <a:tcPr/>
                </a:tc>
              </a:tr>
              <a:tr h="370840">
                <a:tc>
                  <a:txBody>
                    <a:bodyPr/>
                    <a:lstStyle/>
                    <a:p>
                      <a:endParaRPr lang="en-US" sz="1800" dirty="0"/>
                    </a:p>
                  </a:txBody>
                  <a:tcPr/>
                </a:tc>
                <a:tc>
                  <a:txBody>
                    <a:bodyPr/>
                    <a:lstStyle/>
                    <a:p>
                      <a:r>
                        <a:rPr lang="en-US" sz="1800" dirty="0" smtClean="0"/>
                        <a:t>…</a:t>
                      </a:r>
                      <a:endParaRPr lang="en-US" sz="1800" dirty="0"/>
                    </a:p>
                  </a:txBody>
                  <a:tcPr/>
                </a:tc>
                <a:tc>
                  <a:txBody>
                    <a:bodyPr/>
                    <a:lstStyle/>
                    <a:p>
                      <a:endParaRPr lang="en-US" sz="1800" dirty="0"/>
                    </a:p>
                  </a:txBody>
                  <a:tcPr/>
                </a:tc>
                <a:tc>
                  <a:txBody>
                    <a:bodyPr/>
                    <a:lstStyle/>
                    <a:p>
                      <a:endParaRPr lang="en-US" sz="1800"/>
                    </a:p>
                  </a:txBody>
                  <a:tcPr/>
                </a:tc>
                <a:tc>
                  <a:txBody>
                    <a:bodyPr/>
                    <a:lstStyle/>
                    <a:p>
                      <a:endParaRPr lang="en-US" sz="1800" dirty="0"/>
                    </a:p>
                  </a:txBody>
                  <a:tcPr/>
                </a:tc>
              </a:tr>
            </a:tbl>
          </a:graphicData>
        </a:graphic>
      </p:graphicFrame>
      <p:sp>
        <p:nvSpPr>
          <p:cNvPr id="5" name="TextBox 4"/>
          <p:cNvSpPr txBox="1"/>
          <p:nvPr/>
        </p:nvSpPr>
        <p:spPr>
          <a:xfrm>
            <a:off x="5781040" y="1227574"/>
            <a:ext cx="415498" cy="369332"/>
          </a:xfrm>
          <a:prstGeom prst="rect">
            <a:avLst/>
          </a:prstGeom>
          <a:noFill/>
        </p:spPr>
        <p:txBody>
          <a:bodyPr wrap="none" rtlCol="0">
            <a:spAutoFit/>
          </a:bodyPr>
          <a:lstStyle/>
          <a:p>
            <a:r>
              <a:rPr lang="en-US" dirty="0" smtClean="0"/>
              <a:t>N</a:t>
            </a:r>
            <a:r>
              <a:rPr lang="en-US" baseline="-25000" dirty="0" smtClean="0"/>
              <a:t>1</a:t>
            </a:r>
            <a:endParaRPr lang="en-US" baseline="-25000" dirty="0"/>
          </a:p>
        </p:txBody>
      </p:sp>
      <p:sp>
        <p:nvSpPr>
          <p:cNvPr id="13" name="TextBox 12"/>
          <p:cNvSpPr txBox="1"/>
          <p:nvPr/>
        </p:nvSpPr>
        <p:spPr>
          <a:xfrm>
            <a:off x="6207760" y="1227574"/>
            <a:ext cx="415498" cy="369332"/>
          </a:xfrm>
          <a:prstGeom prst="rect">
            <a:avLst/>
          </a:prstGeom>
          <a:noFill/>
        </p:spPr>
        <p:txBody>
          <a:bodyPr wrap="none" rtlCol="0">
            <a:spAutoFit/>
          </a:bodyPr>
          <a:lstStyle/>
          <a:p>
            <a:r>
              <a:rPr lang="en-US" dirty="0" smtClean="0"/>
              <a:t>N</a:t>
            </a:r>
            <a:r>
              <a:rPr lang="en-US" baseline="-25000" dirty="0" smtClean="0"/>
              <a:t>2</a:t>
            </a:r>
            <a:endParaRPr lang="en-US" baseline="-25000" dirty="0"/>
          </a:p>
        </p:txBody>
      </p:sp>
      <p:sp>
        <p:nvSpPr>
          <p:cNvPr id="14" name="TextBox 13"/>
          <p:cNvSpPr txBox="1"/>
          <p:nvPr/>
        </p:nvSpPr>
        <p:spPr>
          <a:xfrm>
            <a:off x="6501338" y="1227574"/>
            <a:ext cx="415498" cy="369332"/>
          </a:xfrm>
          <a:prstGeom prst="rect">
            <a:avLst/>
          </a:prstGeom>
          <a:noFill/>
        </p:spPr>
        <p:txBody>
          <a:bodyPr wrap="none" rtlCol="0">
            <a:spAutoFit/>
          </a:bodyPr>
          <a:lstStyle/>
          <a:p>
            <a:r>
              <a:rPr lang="en-US" dirty="0" smtClean="0"/>
              <a:t>N</a:t>
            </a:r>
            <a:r>
              <a:rPr lang="en-US" baseline="-25000" dirty="0" smtClean="0"/>
              <a:t>3</a:t>
            </a:r>
            <a:endParaRPr lang="en-US" baseline="-25000" dirty="0"/>
          </a:p>
        </p:txBody>
      </p:sp>
      <p:sp>
        <p:nvSpPr>
          <p:cNvPr id="15" name="TextBox 14"/>
          <p:cNvSpPr txBox="1"/>
          <p:nvPr/>
        </p:nvSpPr>
        <p:spPr>
          <a:xfrm>
            <a:off x="6916836" y="1227574"/>
            <a:ext cx="415498" cy="369332"/>
          </a:xfrm>
          <a:prstGeom prst="rect">
            <a:avLst/>
          </a:prstGeom>
          <a:noFill/>
        </p:spPr>
        <p:txBody>
          <a:bodyPr wrap="none" rtlCol="0">
            <a:spAutoFit/>
          </a:bodyPr>
          <a:lstStyle/>
          <a:p>
            <a:r>
              <a:rPr lang="en-US" dirty="0" smtClean="0"/>
              <a:t>N</a:t>
            </a:r>
            <a:r>
              <a:rPr lang="en-US" baseline="-25000" dirty="0" smtClean="0"/>
              <a:t>4</a:t>
            </a:r>
            <a:endParaRPr lang="en-US" baseline="-25000" dirty="0"/>
          </a:p>
        </p:txBody>
      </p:sp>
      <p:sp>
        <p:nvSpPr>
          <p:cNvPr id="16" name="TextBox 15"/>
          <p:cNvSpPr txBox="1"/>
          <p:nvPr/>
        </p:nvSpPr>
        <p:spPr>
          <a:xfrm>
            <a:off x="7220574" y="1227574"/>
            <a:ext cx="411666" cy="369332"/>
          </a:xfrm>
          <a:prstGeom prst="rect">
            <a:avLst/>
          </a:prstGeom>
          <a:noFill/>
        </p:spPr>
        <p:txBody>
          <a:bodyPr wrap="none" rtlCol="0">
            <a:spAutoFit/>
          </a:bodyPr>
          <a:lstStyle/>
          <a:p>
            <a:r>
              <a:rPr lang="en-US" dirty="0" smtClean="0"/>
              <a:t>N</a:t>
            </a:r>
            <a:r>
              <a:rPr lang="en-US" baseline="-25000" dirty="0" smtClean="0"/>
              <a:t>5</a:t>
            </a:r>
            <a:endParaRPr lang="en-US" baseline="-25000" dirty="0"/>
          </a:p>
        </p:txBody>
      </p:sp>
      <p:sp>
        <p:nvSpPr>
          <p:cNvPr id="17" name="TextBox 16"/>
          <p:cNvSpPr txBox="1"/>
          <p:nvPr/>
        </p:nvSpPr>
        <p:spPr>
          <a:xfrm>
            <a:off x="7920552" y="1227574"/>
            <a:ext cx="530915" cy="369332"/>
          </a:xfrm>
          <a:prstGeom prst="rect">
            <a:avLst/>
          </a:prstGeom>
          <a:noFill/>
        </p:spPr>
        <p:txBody>
          <a:bodyPr wrap="none" rtlCol="0">
            <a:spAutoFit/>
          </a:bodyPr>
          <a:lstStyle/>
          <a:p>
            <a:r>
              <a:rPr lang="en-US" dirty="0" smtClean="0"/>
              <a:t>N</a:t>
            </a:r>
            <a:r>
              <a:rPr lang="en-US" baseline="-25000" dirty="0" smtClean="0"/>
              <a:t>6,7</a:t>
            </a:r>
            <a:endParaRPr lang="en-US" baseline="-25000" dirty="0"/>
          </a:p>
        </p:txBody>
      </p:sp>
      <p:cxnSp>
        <p:nvCxnSpPr>
          <p:cNvPr id="12" name="Straight Connector 11"/>
          <p:cNvCxnSpPr/>
          <p:nvPr/>
        </p:nvCxnSpPr>
        <p:spPr>
          <a:xfrm flipV="1">
            <a:off x="5994400" y="1596906"/>
            <a:ext cx="0" cy="34424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390640" y="1596906"/>
            <a:ext cx="0" cy="3330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715760" y="1596906"/>
            <a:ext cx="0" cy="29547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332334" y="1596906"/>
            <a:ext cx="0" cy="23045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393294" y="1596906"/>
            <a:ext cx="0" cy="23045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8199120" y="1596906"/>
            <a:ext cx="0" cy="1709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3331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8269040" y="5212080"/>
            <a:ext cx="444640" cy="69696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91440" y="2981653"/>
            <a:ext cx="6065520" cy="501650"/>
          </a:xfrm>
          <a:prstGeom prst="mathMinus">
            <a:avLst>
              <a:gd name="adj1" fmla="val 154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4758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gold0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68875"/>
          </a:xfrm>
          <a:prstGeom prst="rect">
            <a:avLst/>
          </a:prstGeom>
        </p:spPr>
      </p:pic>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gold03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920" y="1571660"/>
            <a:ext cx="2365375" cy="4794250"/>
          </a:xfrm>
          <a:prstGeom prst="rect">
            <a:avLst/>
          </a:prstGeom>
        </p:spPr>
      </p:pic>
      <p:sp>
        <p:nvSpPr>
          <p:cNvPr id="24" name="TextBox 23"/>
          <p:cNvSpPr txBox="1"/>
          <p:nvPr/>
        </p:nvSpPr>
        <p:spPr>
          <a:xfrm>
            <a:off x="7150100" y="1197848"/>
            <a:ext cx="1264777" cy="369332"/>
          </a:xfrm>
          <a:prstGeom prst="rect">
            <a:avLst/>
          </a:prstGeom>
          <a:noFill/>
        </p:spPr>
        <p:txBody>
          <a:bodyPr wrap="none" rtlCol="0">
            <a:spAutoFit/>
          </a:bodyPr>
          <a:lstStyle/>
          <a:p>
            <a:r>
              <a:rPr lang="en-US" dirty="0" smtClean="0"/>
              <a:t>Experiment</a:t>
            </a:r>
            <a:endParaRPr lang="en-US" dirty="0"/>
          </a:p>
        </p:txBody>
      </p:sp>
    </p:spTree>
    <p:extLst>
      <p:ext uri="{BB962C8B-B14F-4D97-AF65-F5344CB8AC3E}">
        <p14:creationId xmlns:p14="http://schemas.microsoft.com/office/powerpoint/2010/main" val="29513980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gold03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795" y="1571660"/>
            <a:ext cx="4254500" cy="4794250"/>
          </a:xfrm>
          <a:prstGeom prst="rect">
            <a:avLst/>
          </a:prstGeom>
        </p:spPr>
      </p:pic>
      <p:sp>
        <p:nvSpPr>
          <p:cNvPr id="8" name="TextBox 7"/>
          <p:cNvSpPr txBox="1"/>
          <p:nvPr/>
        </p:nvSpPr>
        <p:spPr>
          <a:xfrm>
            <a:off x="7150100" y="1197848"/>
            <a:ext cx="1264777" cy="369332"/>
          </a:xfrm>
          <a:prstGeom prst="rect">
            <a:avLst/>
          </a:prstGeom>
          <a:noFill/>
        </p:spPr>
        <p:txBody>
          <a:bodyPr wrap="none" rtlCol="0">
            <a:spAutoFit/>
          </a:bodyPr>
          <a:lstStyle/>
          <a:p>
            <a:r>
              <a:rPr lang="en-US" dirty="0" smtClean="0"/>
              <a:t>Experiment</a:t>
            </a:r>
            <a:endParaRPr lang="en-US" dirty="0"/>
          </a:p>
        </p:txBody>
      </p:sp>
      <p:sp>
        <p:nvSpPr>
          <p:cNvPr id="9" name="TextBox 8"/>
          <p:cNvSpPr txBox="1"/>
          <p:nvPr/>
        </p:nvSpPr>
        <p:spPr>
          <a:xfrm>
            <a:off x="4510900" y="1197848"/>
            <a:ext cx="2558137" cy="369332"/>
          </a:xfrm>
          <a:prstGeom prst="rect">
            <a:avLst/>
          </a:prstGeom>
          <a:noFill/>
        </p:spPr>
        <p:txBody>
          <a:bodyPr wrap="none" rtlCol="0">
            <a:spAutoFit/>
          </a:bodyPr>
          <a:lstStyle/>
          <a:p>
            <a:r>
              <a:rPr lang="en-US" dirty="0" smtClean="0"/>
              <a:t>Density functional theory</a:t>
            </a:r>
            <a:endParaRPr lang="en-US" dirty="0"/>
          </a:p>
        </p:txBody>
      </p:sp>
      <p:sp>
        <p:nvSpPr>
          <p:cNvPr id="10" name="TextBox 9"/>
          <p:cNvSpPr txBox="1"/>
          <p:nvPr/>
        </p:nvSpPr>
        <p:spPr>
          <a:xfrm>
            <a:off x="6629400" y="5156200"/>
            <a:ext cx="305943" cy="923330"/>
          </a:xfrm>
          <a:prstGeom prst="rect">
            <a:avLst/>
          </a:prstGeom>
          <a:noFill/>
        </p:spPr>
        <p:txBody>
          <a:bodyPr wrap="none" rtlCol="0">
            <a:spAutoFit/>
          </a:bodyPr>
          <a:lstStyle/>
          <a:p>
            <a:r>
              <a:rPr lang="en-US" dirty="0" smtClean="0">
                <a:solidFill>
                  <a:schemeClr val="accent3"/>
                </a:solidFill>
              </a:rPr>
              <a:t>s</a:t>
            </a:r>
          </a:p>
          <a:p>
            <a:r>
              <a:rPr lang="en-US" dirty="0" smtClean="0">
                <a:solidFill>
                  <a:srgbClr val="0000FF"/>
                </a:solidFill>
              </a:rPr>
              <a:t>p</a:t>
            </a:r>
          </a:p>
          <a:p>
            <a:r>
              <a:rPr lang="en-US" dirty="0">
                <a:solidFill>
                  <a:srgbClr val="FF0000"/>
                </a:solidFill>
              </a:rPr>
              <a:t>d</a:t>
            </a:r>
          </a:p>
        </p:txBody>
      </p:sp>
    </p:spTree>
    <p:extLst>
      <p:ext uri="{BB962C8B-B14F-4D97-AF65-F5344CB8AC3E}">
        <p14:creationId xmlns:p14="http://schemas.microsoft.com/office/powerpoint/2010/main" val="24409486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gold03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1567180"/>
            <a:ext cx="8842375" cy="4794250"/>
          </a:xfrm>
          <a:prstGeom prst="rect">
            <a:avLst/>
          </a:prstGeom>
        </p:spPr>
      </p:pic>
      <p:sp>
        <p:nvSpPr>
          <p:cNvPr id="5" name="TextBox 4"/>
          <p:cNvSpPr txBox="1"/>
          <p:nvPr/>
        </p:nvSpPr>
        <p:spPr>
          <a:xfrm>
            <a:off x="7150100" y="1197848"/>
            <a:ext cx="1264777" cy="369332"/>
          </a:xfrm>
          <a:prstGeom prst="rect">
            <a:avLst/>
          </a:prstGeom>
          <a:noFill/>
        </p:spPr>
        <p:txBody>
          <a:bodyPr wrap="none" rtlCol="0">
            <a:spAutoFit/>
          </a:bodyPr>
          <a:lstStyle/>
          <a:p>
            <a:r>
              <a:rPr lang="en-US" dirty="0" smtClean="0"/>
              <a:t>Experiment</a:t>
            </a:r>
            <a:endParaRPr lang="en-US" dirty="0"/>
          </a:p>
        </p:txBody>
      </p:sp>
      <p:sp>
        <p:nvSpPr>
          <p:cNvPr id="8" name="TextBox 7"/>
          <p:cNvSpPr txBox="1"/>
          <p:nvPr/>
        </p:nvSpPr>
        <p:spPr>
          <a:xfrm>
            <a:off x="4510900" y="1197848"/>
            <a:ext cx="2558137" cy="369332"/>
          </a:xfrm>
          <a:prstGeom prst="rect">
            <a:avLst/>
          </a:prstGeom>
          <a:noFill/>
        </p:spPr>
        <p:txBody>
          <a:bodyPr wrap="none" rtlCol="0">
            <a:spAutoFit/>
          </a:bodyPr>
          <a:lstStyle/>
          <a:p>
            <a:r>
              <a:rPr lang="en-US" dirty="0" smtClean="0"/>
              <a:t>Density functional theory</a:t>
            </a:r>
            <a:endParaRPr lang="en-US" dirty="0"/>
          </a:p>
        </p:txBody>
      </p:sp>
      <p:sp>
        <p:nvSpPr>
          <p:cNvPr id="9" name="TextBox 8"/>
          <p:cNvSpPr txBox="1"/>
          <p:nvPr/>
        </p:nvSpPr>
        <p:spPr>
          <a:xfrm>
            <a:off x="6629400" y="5156200"/>
            <a:ext cx="305943" cy="923330"/>
          </a:xfrm>
          <a:prstGeom prst="rect">
            <a:avLst/>
          </a:prstGeom>
          <a:noFill/>
        </p:spPr>
        <p:txBody>
          <a:bodyPr wrap="none" rtlCol="0">
            <a:spAutoFit/>
          </a:bodyPr>
          <a:lstStyle/>
          <a:p>
            <a:r>
              <a:rPr lang="en-US" dirty="0" smtClean="0">
                <a:solidFill>
                  <a:schemeClr val="accent3"/>
                </a:solidFill>
              </a:rPr>
              <a:t>s</a:t>
            </a:r>
          </a:p>
          <a:p>
            <a:r>
              <a:rPr lang="en-US" dirty="0" smtClean="0">
                <a:solidFill>
                  <a:srgbClr val="0000FF"/>
                </a:solidFill>
              </a:rPr>
              <a:t>p</a:t>
            </a:r>
          </a:p>
          <a:p>
            <a:r>
              <a:rPr lang="en-US" dirty="0">
                <a:solidFill>
                  <a:srgbClr val="FF0000"/>
                </a:solidFill>
              </a:rPr>
              <a:t>d</a:t>
            </a:r>
          </a:p>
        </p:txBody>
      </p:sp>
    </p:spTree>
    <p:extLst>
      <p:ext uri="{BB962C8B-B14F-4D97-AF65-F5344CB8AC3E}">
        <p14:creationId xmlns:p14="http://schemas.microsoft.com/office/powerpoint/2010/main" val="2440948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talk</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3974286"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RXD</a:t>
            </a:r>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12" name="Group 11"/>
          <p:cNvGrpSpPr/>
          <p:nvPr/>
        </p:nvGrpSpPr>
        <p:grpSpPr>
          <a:xfrm>
            <a:off x="3260739" y="2184214"/>
            <a:ext cx="2139057" cy="4003354"/>
            <a:chOff x="2719492" y="2184214"/>
            <a:chExt cx="2139057" cy="4003354"/>
          </a:xfrm>
        </p:grpSpPr>
        <p:sp>
          <p:nvSpPr>
            <p:cNvPr id="13" name="Pie 12"/>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Arc 16"/>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4" name="Delay 46"/>
            <p:cNvSpPr/>
            <p:nvPr/>
          </p:nvSpPr>
          <p:spPr>
            <a:xfrm rot="16028308">
              <a:off x="3200164" y="328497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6" name="Straight Arrow Connector 25"/>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8" name="Delay 46"/>
            <p:cNvSpPr/>
            <p:nvPr/>
          </p:nvSpPr>
          <p:spPr>
            <a:xfrm rot="5979994">
              <a:off x="3545462" y="329279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9" name="Straight Arrow Connector 28"/>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39344761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0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688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0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688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0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41875"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a:t>
            </a:r>
            <a:r>
              <a:rPr lang="en-US" sz="2400" dirty="0"/>
              <a:t>4f core level</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0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740" y="581660"/>
            <a:ext cx="6635750" cy="51752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XPS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a:t>
            </a:r>
            <a:r>
              <a:rPr lang="en-US" sz="2400" baseline="-25000" dirty="0" smtClean="0"/>
              <a:t>3/2</a:t>
            </a:r>
            <a:r>
              <a:rPr lang="en-US" sz="2400" dirty="0" smtClean="0"/>
              <a:t> PES of Ni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Ni06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Tree>
    <p:extLst>
      <p:ext uri="{BB962C8B-B14F-4D97-AF65-F5344CB8AC3E}">
        <p14:creationId xmlns:p14="http://schemas.microsoft.com/office/powerpoint/2010/main" val="2405342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06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a:t>
            </a:r>
            <a:r>
              <a:rPr lang="en-US" sz="2400" baseline="-25000" dirty="0" smtClean="0"/>
              <a:t>3/2</a:t>
            </a:r>
            <a:r>
              <a:rPr lang="en-US" sz="2400" dirty="0" smtClean="0"/>
              <a:t> PES of Ni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097870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06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a:t>
            </a:r>
            <a:r>
              <a:rPr lang="en-US" sz="2400" baseline="-25000" dirty="0" smtClean="0"/>
              <a:t>3/2</a:t>
            </a:r>
            <a:r>
              <a:rPr lang="en-US" sz="2400" dirty="0" smtClean="0"/>
              <a:t> PES of Ni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0978709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pic>
        <p:nvPicPr>
          <p:cNvPr id="2" name="Picture 1" descr="res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2228081"/>
            <a:ext cx="4762500" cy="83978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Edge singularity – a model with core-valence interaction</a:t>
            </a:r>
            <a:endParaRPr lang="en-US" sz="2400" dirty="0"/>
          </a:p>
        </p:txBody>
      </p:sp>
      <p:grpSp>
        <p:nvGrpSpPr>
          <p:cNvPr id="41" name="Group 40"/>
          <p:cNvGrpSpPr/>
          <p:nvPr/>
        </p:nvGrpSpPr>
        <p:grpSpPr>
          <a:xfrm>
            <a:off x="590551" y="2463366"/>
            <a:ext cx="3819735" cy="3401013"/>
            <a:chOff x="590551" y="2463366"/>
            <a:chExt cx="3819735" cy="3401013"/>
          </a:xfrm>
        </p:grpSpPr>
        <p:sp>
          <p:nvSpPr>
            <p:cNvPr id="42" name="Rounded Rectangle 41"/>
            <p:cNvSpPr/>
            <p:nvPr/>
          </p:nvSpPr>
          <p:spPr>
            <a:xfrm>
              <a:off x="2081953" y="2463366"/>
              <a:ext cx="2328333" cy="844209"/>
            </a:xfrm>
            <a:prstGeom prst="roundRect">
              <a:avLst>
                <a:gd name="adj" fmla="val 22993"/>
              </a:avLst>
            </a:prstGeom>
            <a:ln/>
          </p:spPr>
          <p:style>
            <a:lnRef idx="0">
              <a:schemeClr val="accent6"/>
            </a:lnRef>
            <a:fillRef idx="3">
              <a:schemeClr val="accent6"/>
            </a:fillRef>
            <a:effectRef idx="3">
              <a:schemeClr val="accent6"/>
            </a:effectRef>
            <a:fontRef idx="minor">
              <a:schemeClr val="lt1"/>
            </a:fontRef>
          </p:style>
          <p:txBody>
            <a:bodyPr rtlCol="0" anchor="t"/>
            <a:lstStyle/>
            <a:p>
              <a:pPr algn="ctr"/>
              <a:r>
                <a:rPr lang="en-US" sz="2000" dirty="0" smtClean="0">
                  <a:solidFill>
                    <a:schemeClr val="tx1"/>
                  </a:solidFill>
                </a:rPr>
                <a:t>Core – valence interaction: Q</a:t>
              </a:r>
            </a:p>
            <a:p>
              <a:pPr marL="342900" indent="-342900" algn="ctr">
                <a:buFont typeface="Arial"/>
                <a:buChar char="•"/>
              </a:pPr>
              <a:endParaRPr lang="en-US" sz="2400" dirty="0">
                <a:solidFill>
                  <a:schemeClr val="tx1"/>
                </a:solidFill>
              </a:endParaRPr>
            </a:p>
          </p:txBody>
        </p:sp>
        <p:sp>
          <p:nvSpPr>
            <p:cNvPr id="43" name="Freeform 42"/>
            <p:cNvSpPr/>
            <p:nvPr/>
          </p:nvSpPr>
          <p:spPr>
            <a:xfrm>
              <a:off x="1422400" y="2903455"/>
              <a:ext cx="1290320" cy="563060"/>
            </a:xfrm>
            <a:custGeom>
              <a:avLst/>
              <a:gdLst>
                <a:gd name="connsiteX0" fmla="*/ 0 w 1290320"/>
                <a:gd name="connsiteY0" fmla="*/ 0 h 926515"/>
                <a:gd name="connsiteX1" fmla="*/ 518160 w 1290320"/>
                <a:gd name="connsiteY1" fmla="*/ 904240 h 926515"/>
                <a:gd name="connsiteX2" fmla="*/ 1290320 w 1290320"/>
                <a:gd name="connsiteY2" fmla="*/ 650240 h 926515"/>
              </a:gdLst>
              <a:ahLst/>
              <a:cxnLst>
                <a:cxn ang="0">
                  <a:pos x="connsiteX0" y="connsiteY0"/>
                </a:cxn>
                <a:cxn ang="0">
                  <a:pos x="connsiteX1" y="connsiteY1"/>
                </a:cxn>
                <a:cxn ang="0">
                  <a:pos x="connsiteX2" y="connsiteY2"/>
                </a:cxn>
              </a:cxnLst>
              <a:rect l="l" t="t" r="r" b="b"/>
              <a:pathLst>
                <a:path w="1290320" h="926515">
                  <a:moveTo>
                    <a:pt x="0" y="0"/>
                  </a:moveTo>
                  <a:cubicBezTo>
                    <a:pt x="151553" y="397933"/>
                    <a:pt x="303107" y="795867"/>
                    <a:pt x="518160" y="904240"/>
                  </a:cubicBezTo>
                  <a:cubicBezTo>
                    <a:pt x="733213" y="1012613"/>
                    <a:pt x="1159933" y="692573"/>
                    <a:pt x="1290320" y="65024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4" name="Freeform 43"/>
            <p:cNvSpPr/>
            <p:nvPr/>
          </p:nvSpPr>
          <p:spPr>
            <a:xfrm>
              <a:off x="1678510" y="3281680"/>
              <a:ext cx="1013890" cy="2026920"/>
            </a:xfrm>
            <a:custGeom>
              <a:avLst/>
              <a:gdLst>
                <a:gd name="connsiteX0" fmla="*/ 175868 w 683868"/>
                <a:gd name="connsiteY0" fmla="*/ 1788160 h 1788160"/>
                <a:gd name="connsiteX1" fmla="*/ 419708 w 683868"/>
                <a:gd name="connsiteY1" fmla="*/ 1402080 h 1788160"/>
                <a:gd name="connsiteX2" fmla="*/ 3148 w 683868"/>
                <a:gd name="connsiteY2" fmla="*/ 904240 h 1788160"/>
                <a:gd name="connsiteX3" fmla="*/ 683868 w 683868"/>
                <a:gd name="connsiteY3" fmla="*/ 0 h 1788160"/>
              </a:gdLst>
              <a:ahLst/>
              <a:cxnLst>
                <a:cxn ang="0">
                  <a:pos x="connsiteX0" y="connsiteY0"/>
                </a:cxn>
                <a:cxn ang="0">
                  <a:pos x="connsiteX1" y="connsiteY1"/>
                </a:cxn>
                <a:cxn ang="0">
                  <a:pos x="connsiteX2" y="connsiteY2"/>
                </a:cxn>
                <a:cxn ang="0">
                  <a:pos x="connsiteX3" y="connsiteY3"/>
                </a:cxn>
              </a:cxnLst>
              <a:rect l="l" t="t" r="r" b="b"/>
              <a:pathLst>
                <a:path w="683868" h="1788160">
                  <a:moveTo>
                    <a:pt x="175868" y="1788160"/>
                  </a:moveTo>
                  <a:cubicBezTo>
                    <a:pt x="312181" y="1668780"/>
                    <a:pt x="448495" y="1549400"/>
                    <a:pt x="419708" y="1402080"/>
                  </a:cubicBezTo>
                  <a:cubicBezTo>
                    <a:pt x="390921" y="1254760"/>
                    <a:pt x="-40879" y="1137920"/>
                    <a:pt x="3148" y="904240"/>
                  </a:cubicBezTo>
                  <a:cubicBezTo>
                    <a:pt x="47175" y="670560"/>
                    <a:pt x="683868" y="0"/>
                    <a:pt x="683868"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5" name="Donut 44"/>
            <p:cNvSpPr/>
            <p:nvPr/>
          </p:nvSpPr>
          <p:spPr>
            <a:xfrm>
              <a:off x="1070219" y="4971943"/>
              <a:ext cx="886068" cy="892436"/>
            </a:xfrm>
            <a:prstGeom prst="donut">
              <a:avLst>
                <a:gd name="adj" fmla="val 809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46" name="Donut 45"/>
            <p:cNvSpPr/>
            <p:nvPr/>
          </p:nvSpPr>
          <p:spPr>
            <a:xfrm>
              <a:off x="590551" y="2568749"/>
              <a:ext cx="886068" cy="892436"/>
            </a:xfrm>
            <a:prstGeom prst="donut">
              <a:avLst>
                <a:gd name="adj" fmla="val 809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95139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pic>
        <p:nvPicPr>
          <p:cNvPr id="2" name="Picture 1" descr="resU0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444634"/>
            <a:ext cx="4762500" cy="57150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a:t>
            </a:r>
            <a:r>
              <a:rPr lang="en-US" sz="2400" dirty="0" smtClean="0"/>
              <a:t>singularity – </a:t>
            </a:r>
            <a:r>
              <a:rPr lang="en-US" sz="2400" dirty="0"/>
              <a:t>a model with core-valence </a:t>
            </a:r>
            <a:r>
              <a:rPr lang="en-US" sz="2400" dirty="0" smtClean="0"/>
              <a:t>interaction</a:t>
            </a:r>
            <a:endParaRPr lang="en-US" sz="2400" dirty="0"/>
          </a:p>
        </p:txBody>
      </p:sp>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0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First talk</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sp>
        <p:nvSpPr>
          <p:cNvPr id="25" name="Rounded Rectangle 24"/>
          <p:cNvSpPr/>
          <p:nvPr/>
        </p:nvSpPr>
        <p:spPr>
          <a:xfrm>
            <a:off x="2293143"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XAS</a:t>
            </a:r>
          </a:p>
        </p:txBody>
      </p:sp>
      <p:grpSp>
        <p:nvGrpSpPr>
          <p:cNvPr id="26" name="Group 25"/>
          <p:cNvGrpSpPr/>
          <p:nvPr/>
        </p:nvGrpSpPr>
        <p:grpSpPr>
          <a:xfrm>
            <a:off x="1571420" y="2525441"/>
            <a:ext cx="2139057" cy="3662127"/>
            <a:chOff x="-99908" y="2525441"/>
            <a:chExt cx="2139057" cy="3662127"/>
          </a:xfrm>
        </p:grpSpPr>
        <p:sp>
          <p:nvSpPr>
            <p:cNvPr id="29" name="Pie 28"/>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Arc 31"/>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3" name="Straight Connector 32"/>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9"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40" name="Straight Arrow Connector 3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92997" y="2301819"/>
            <a:ext cx="2139057" cy="3885749"/>
            <a:chOff x="-92997" y="2301819"/>
            <a:chExt cx="2139057" cy="3885749"/>
          </a:xfrm>
        </p:grpSpPr>
        <p:sp>
          <p:nvSpPr>
            <p:cNvPr id="42" name="Pie 41"/>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Arc 42"/>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Connector 43"/>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4"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5" name="Straight Arrow Connector 54"/>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0345858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0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1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26954"/>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1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Edge singularity</a:t>
            </a:r>
            <a:endParaRPr lang="en-US" sz="2400" dirty="0"/>
          </a:p>
        </p:txBody>
      </p:sp>
      <p:pic>
        <p:nvPicPr>
          <p:cNvPr id="2" name="Picture 1" descr="resU1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2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26954"/>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2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2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2p</a:t>
            </a:r>
            <a:r>
              <a:rPr lang="en-US" sz="2400" baseline="-25000" dirty="0"/>
              <a:t>3/2</a:t>
            </a:r>
            <a:r>
              <a:rPr lang="en-US" sz="2400" dirty="0"/>
              <a:t> PES of Ni metal is not a delta function</a:t>
            </a:r>
          </a:p>
        </p:txBody>
      </p:sp>
      <p:pic>
        <p:nvPicPr>
          <p:cNvPr id="21" name="Picture 20" descr="Ni06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Tree>
    <p:extLst>
      <p:ext uri="{BB962C8B-B14F-4D97-AF65-F5344CB8AC3E}">
        <p14:creationId xmlns:p14="http://schemas.microsoft.com/office/powerpoint/2010/main" val="35899220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06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41875"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4f</a:t>
            </a:r>
            <a:r>
              <a:rPr lang="en-US" sz="2400" baseline="-25000" dirty="0" smtClean="0"/>
              <a:t>7/2</a:t>
            </a:r>
            <a:r>
              <a:rPr lang="en-US" sz="2400" dirty="0" smtClean="0"/>
              <a:t> PES of Au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596789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Start with X-ray Absorption Spectroscopy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3" name="Group 92"/>
          <p:cNvGrpSpPr/>
          <p:nvPr/>
        </p:nvGrpSpPr>
        <p:grpSpPr>
          <a:xfrm>
            <a:off x="-99908" y="2525441"/>
            <a:ext cx="2561994" cy="3662127"/>
            <a:chOff x="-99908" y="2525441"/>
            <a:chExt cx="2561994" cy="3662127"/>
          </a:xfrm>
        </p:grpSpPr>
        <p:sp>
          <p:nvSpPr>
            <p:cNvPr id="94" name="Pie 9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5" name="Straight Connector 94"/>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97" name="Arc 9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8" name="Straight Connector 97"/>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4"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5" name="TextBox 104"/>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06" name="Straight Arrow Connector 10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716350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d06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41875"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4f</a:t>
            </a:r>
            <a:r>
              <a:rPr lang="en-US" sz="2400" baseline="-25000" dirty="0" smtClean="0"/>
              <a:t>7/2</a:t>
            </a:r>
            <a:r>
              <a:rPr lang="en-US" sz="2400" dirty="0" smtClean="0"/>
              <a:t> PES of Au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204172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6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41875"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4f</a:t>
            </a:r>
            <a:r>
              <a:rPr lang="en-US" sz="2400" baseline="-25000" dirty="0" smtClean="0"/>
              <a:t>7/2</a:t>
            </a:r>
            <a:r>
              <a:rPr lang="en-US" sz="2400" dirty="0" smtClean="0"/>
              <a:t> PES of Au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2041720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2p</a:t>
            </a:r>
            <a:r>
              <a:rPr lang="en-US" sz="2400" baseline="-25000" dirty="0"/>
              <a:t>3/2</a:t>
            </a:r>
            <a:r>
              <a:rPr lang="en-US" sz="2400" dirty="0"/>
              <a:t> PES of Ni metal is not a delta function</a:t>
            </a:r>
          </a:p>
        </p:txBody>
      </p:sp>
      <p:pic>
        <p:nvPicPr>
          <p:cNvPr id="21" name="Picture 20" descr="Ni06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pic>
        <p:nvPicPr>
          <p:cNvPr id="3" name="Picture 2" descr="resNi.pdf"/>
          <p:cNvPicPr>
            <a:picLocks noChangeAspect="1"/>
          </p:cNvPicPr>
          <p:nvPr/>
        </p:nvPicPr>
        <p:blipFill>
          <a:blip r:embed="rId4">
            <a:duotone>
              <a:prstClr val="black"/>
              <a:srgbClr val="FF0102">
                <a:tint val="45000"/>
                <a:satMod val="400000"/>
              </a:srgbClr>
            </a:duotone>
            <a:extLst>
              <a:ext uri="{28A0092B-C50C-407E-A947-70E740481C1C}">
                <a14:useLocalDpi xmlns:a14="http://schemas.microsoft.com/office/drawing/2010/main" val="0"/>
              </a:ext>
            </a:extLst>
          </a:blip>
          <a:stretch>
            <a:fillRect/>
          </a:stretch>
        </p:blipFill>
        <p:spPr>
          <a:xfrm>
            <a:off x="2631440" y="1463040"/>
            <a:ext cx="5701030" cy="4320736"/>
          </a:xfrm>
          <a:prstGeom prst="rect">
            <a:avLst/>
          </a:prstGeom>
        </p:spPr>
      </p:pic>
      <p:grpSp>
        <p:nvGrpSpPr>
          <p:cNvPr id="22" name="Group 21"/>
          <p:cNvGrpSpPr/>
          <p:nvPr/>
        </p:nvGrpSpPr>
        <p:grpSpPr>
          <a:xfrm>
            <a:off x="590551" y="2463366"/>
            <a:ext cx="3819735" cy="3401013"/>
            <a:chOff x="590551" y="2463366"/>
            <a:chExt cx="3819735" cy="3401013"/>
          </a:xfrm>
        </p:grpSpPr>
        <p:sp>
          <p:nvSpPr>
            <p:cNvPr id="23" name="Rounded Rectangle 22"/>
            <p:cNvSpPr/>
            <p:nvPr/>
          </p:nvSpPr>
          <p:spPr>
            <a:xfrm>
              <a:off x="2081953" y="2463366"/>
              <a:ext cx="2328333" cy="844209"/>
            </a:xfrm>
            <a:prstGeom prst="roundRect">
              <a:avLst>
                <a:gd name="adj" fmla="val 22993"/>
              </a:avLst>
            </a:prstGeom>
            <a:ln/>
          </p:spPr>
          <p:style>
            <a:lnRef idx="0">
              <a:schemeClr val="accent6"/>
            </a:lnRef>
            <a:fillRef idx="3">
              <a:schemeClr val="accent6"/>
            </a:fillRef>
            <a:effectRef idx="3">
              <a:schemeClr val="accent6"/>
            </a:effectRef>
            <a:fontRef idx="minor">
              <a:schemeClr val="lt1"/>
            </a:fontRef>
          </p:style>
          <p:txBody>
            <a:bodyPr rtlCol="0" anchor="t"/>
            <a:lstStyle/>
            <a:p>
              <a:pPr algn="ctr"/>
              <a:r>
                <a:rPr lang="en-US" sz="2000" dirty="0" smtClean="0">
                  <a:solidFill>
                    <a:schemeClr val="tx1"/>
                  </a:solidFill>
                </a:rPr>
                <a:t>Core – valence interaction: Q</a:t>
              </a:r>
            </a:p>
            <a:p>
              <a:pPr marL="342900" indent="-342900" algn="ctr">
                <a:buFont typeface="Arial"/>
                <a:buChar char="•"/>
              </a:pPr>
              <a:endParaRPr lang="en-US" sz="2400" dirty="0">
                <a:solidFill>
                  <a:schemeClr val="tx1"/>
                </a:solidFill>
              </a:endParaRPr>
            </a:p>
          </p:txBody>
        </p:sp>
        <p:sp>
          <p:nvSpPr>
            <p:cNvPr id="40" name="Freeform 39"/>
            <p:cNvSpPr/>
            <p:nvPr/>
          </p:nvSpPr>
          <p:spPr>
            <a:xfrm>
              <a:off x="1422400" y="2903455"/>
              <a:ext cx="1290320" cy="563060"/>
            </a:xfrm>
            <a:custGeom>
              <a:avLst/>
              <a:gdLst>
                <a:gd name="connsiteX0" fmla="*/ 0 w 1290320"/>
                <a:gd name="connsiteY0" fmla="*/ 0 h 926515"/>
                <a:gd name="connsiteX1" fmla="*/ 518160 w 1290320"/>
                <a:gd name="connsiteY1" fmla="*/ 904240 h 926515"/>
                <a:gd name="connsiteX2" fmla="*/ 1290320 w 1290320"/>
                <a:gd name="connsiteY2" fmla="*/ 650240 h 926515"/>
              </a:gdLst>
              <a:ahLst/>
              <a:cxnLst>
                <a:cxn ang="0">
                  <a:pos x="connsiteX0" y="connsiteY0"/>
                </a:cxn>
                <a:cxn ang="0">
                  <a:pos x="connsiteX1" y="connsiteY1"/>
                </a:cxn>
                <a:cxn ang="0">
                  <a:pos x="connsiteX2" y="connsiteY2"/>
                </a:cxn>
              </a:cxnLst>
              <a:rect l="l" t="t" r="r" b="b"/>
              <a:pathLst>
                <a:path w="1290320" h="926515">
                  <a:moveTo>
                    <a:pt x="0" y="0"/>
                  </a:moveTo>
                  <a:cubicBezTo>
                    <a:pt x="151553" y="397933"/>
                    <a:pt x="303107" y="795867"/>
                    <a:pt x="518160" y="904240"/>
                  </a:cubicBezTo>
                  <a:cubicBezTo>
                    <a:pt x="733213" y="1012613"/>
                    <a:pt x="1159933" y="692573"/>
                    <a:pt x="1290320" y="65024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1" name="Freeform 40"/>
            <p:cNvSpPr/>
            <p:nvPr/>
          </p:nvSpPr>
          <p:spPr>
            <a:xfrm>
              <a:off x="1678510" y="3281680"/>
              <a:ext cx="1013890" cy="2026920"/>
            </a:xfrm>
            <a:custGeom>
              <a:avLst/>
              <a:gdLst>
                <a:gd name="connsiteX0" fmla="*/ 175868 w 683868"/>
                <a:gd name="connsiteY0" fmla="*/ 1788160 h 1788160"/>
                <a:gd name="connsiteX1" fmla="*/ 419708 w 683868"/>
                <a:gd name="connsiteY1" fmla="*/ 1402080 h 1788160"/>
                <a:gd name="connsiteX2" fmla="*/ 3148 w 683868"/>
                <a:gd name="connsiteY2" fmla="*/ 904240 h 1788160"/>
                <a:gd name="connsiteX3" fmla="*/ 683868 w 683868"/>
                <a:gd name="connsiteY3" fmla="*/ 0 h 1788160"/>
              </a:gdLst>
              <a:ahLst/>
              <a:cxnLst>
                <a:cxn ang="0">
                  <a:pos x="connsiteX0" y="connsiteY0"/>
                </a:cxn>
                <a:cxn ang="0">
                  <a:pos x="connsiteX1" y="connsiteY1"/>
                </a:cxn>
                <a:cxn ang="0">
                  <a:pos x="connsiteX2" y="connsiteY2"/>
                </a:cxn>
                <a:cxn ang="0">
                  <a:pos x="connsiteX3" y="connsiteY3"/>
                </a:cxn>
              </a:cxnLst>
              <a:rect l="l" t="t" r="r" b="b"/>
              <a:pathLst>
                <a:path w="683868" h="1788160">
                  <a:moveTo>
                    <a:pt x="175868" y="1788160"/>
                  </a:moveTo>
                  <a:cubicBezTo>
                    <a:pt x="312181" y="1668780"/>
                    <a:pt x="448495" y="1549400"/>
                    <a:pt x="419708" y="1402080"/>
                  </a:cubicBezTo>
                  <a:cubicBezTo>
                    <a:pt x="390921" y="1254760"/>
                    <a:pt x="-40879" y="1137920"/>
                    <a:pt x="3148" y="904240"/>
                  </a:cubicBezTo>
                  <a:cubicBezTo>
                    <a:pt x="47175" y="670560"/>
                    <a:pt x="683868" y="0"/>
                    <a:pt x="683868"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2" name="Donut 41"/>
            <p:cNvSpPr/>
            <p:nvPr/>
          </p:nvSpPr>
          <p:spPr>
            <a:xfrm>
              <a:off x="1070219" y="4971943"/>
              <a:ext cx="886068" cy="892436"/>
            </a:xfrm>
            <a:prstGeom prst="donut">
              <a:avLst>
                <a:gd name="adj" fmla="val 809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43" name="Donut 42"/>
            <p:cNvSpPr/>
            <p:nvPr/>
          </p:nvSpPr>
          <p:spPr>
            <a:xfrm>
              <a:off x="590551" y="2568749"/>
              <a:ext cx="886068" cy="892436"/>
            </a:xfrm>
            <a:prstGeom prst="donut">
              <a:avLst>
                <a:gd name="adj" fmla="val 809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69318000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78375" cy="49530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24" name="Rounded Rectangle 23"/>
          <p:cNvSpPr/>
          <p:nvPr/>
        </p:nvSpPr>
        <p:spPr>
          <a:xfrm>
            <a:off x="3450870" y="1086597"/>
            <a:ext cx="5081130" cy="2281520"/>
          </a:xfrm>
          <a:prstGeom prst="roundRect">
            <a:avLst>
              <a:gd name="adj" fmla="val 804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Groundstate: </a:t>
            </a:r>
            <a:r>
              <a:rPr lang="en-US" sz="2000" dirty="0" smtClean="0">
                <a:solidFill>
                  <a:schemeClr val="tx1"/>
                </a:solidFill>
                <a:latin typeface="Symbol" charset="2"/>
                <a:cs typeface="Symbol" charset="2"/>
              </a:rPr>
              <a:t>y</a:t>
            </a:r>
            <a:r>
              <a:rPr lang="en-US" sz="2000" dirty="0" smtClean="0">
                <a:solidFill>
                  <a:schemeClr val="tx1"/>
                </a:solidFill>
              </a:rPr>
              <a:t> = </a:t>
            </a:r>
            <a:r>
              <a:rPr lang="en-US" sz="2000" dirty="0" smtClean="0">
                <a:solidFill>
                  <a:schemeClr val="tx1"/>
                </a:solidFill>
                <a:latin typeface="Symbol" charset="2"/>
                <a:cs typeface="Symbol" charset="2"/>
              </a:rPr>
              <a:t>a</a:t>
            </a:r>
            <a:r>
              <a:rPr lang="en-US" sz="2000" dirty="0" smtClean="0">
                <a:solidFill>
                  <a:schemeClr val="tx1"/>
                </a:solidFill>
              </a:rPr>
              <a:t> s</a:t>
            </a:r>
            <a:r>
              <a:rPr lang="en-US" sz="2000" baseline="30000" dirty="0" smtClean="0">
                <a:solidFill>
                  <a:schemeClr val="tx1"/>
                </a:solidFill>
              </a:rPr>
              <a:t>0</a:t>
            </a:r>
            <a:r>
              <a:rPr lang="en-US" sz="2000" dirty="0" smtClean="0">
                <a:solidFill>
                  <a:schemeClr val="tx1"/>
                </a:solidFill>
              </a:rPr>
              <a:t> + </a:t>
            </a:r>
            <a:r>
              <a:rPr lang="en-US" sz="2000" dirty="0" smtClean="0">
                <a:solidFill>
                  <a:schemeClr val="tx1"/>
                </a:solidFill>
                <a:latin typeface="Symbol" charset="2"/>
                <a:cs typeface="Symbol" charset="2"/>
              </a:rPr>
              <a:t>b</a:t>
            </a:r>
            <a:r>
              <a:rPr lang="en-US" sz="2000" dirty="0" smtClean="0">
                <a:solidFill>
                  <a:schemeClr val="tx1"/>
                </a:solidFill>
              </a:rPr>
              <a:t> s</a:t>
            </a:r>
            <a:r>
              <a:rPr lang="en-US" sz="2000" baseline="30000" dirty="0" smtClean="0">
                <a:solidFill>
                  <a:schemeClr val="tx1"/>
                </a:solidFill>
              </a:rPr>
              <a:t>1</a:t>
            </a:r>
            <a:r>
              <a:rPr lang="en-US" sz="2000" dirty="0" smtClean="0">
                <a:solidFill>
                  <a:schemeClr val="tx1"/>
                </a:solidFill>
              </a:rPr>
              <a:t> + </a:t>
            </a:r>
            <a:r>
              <a:rPr lang="en-US" sz="2000" dirty="0" smtClean="0">
                <a:solidFill>
                  <a:schemeClr val="tx1"/>
                </a:solidFill>
                <a:latin typeface="Symbol" charset="2"/>
                <a:cs typeface="Symbol" charset="2"/>
              </a:rPr>
              <a:t>g</a:t>
            </a:r>
            <a:r>
              <a:rPr lang="en-US" sz="2000" dirty="0" smtClean="0">
                <a:solidFill>
                  <a:schemeClr val="tx1"/>
                </a:solidFill>
              </a:rPr>
              <a:t> s</a:t>
            </a:r>
            <a:r>
              <a:rPr lang="en-US" sz="2000" baseline="30000" dirty="0" smtClean="0">
                <a:solidFill>
                  <a:schemeClr val="tx1"/>
                </a:solidFill>
              </a:rPr>
              <a:t>2</a:t>
            </a:r>
            <a:endParaRPr lang="en-US" sz="2000" dirty="0" smtClean="0">
              <a:solidFill>
                <a:schemeClr val="tx1"/>
              </a:solidFill>
            </a:endParaRPr>
          </a:p>
          <a:p>
            <a:endParaRPr lang="en-US" sz="2000" dirty="0">
              <a:solidFill>
                <a:schemeClr val="tx1"/>
              </a:solidFill>
            </a:endParaRPr>
          </a:p>
          <a:p>
            <a:r>
              <a:rPr lang="en-US" sz="2000" dirty="0" smtClean="0">
                <a:solidFill>
                  <a:schemeClr val="tx1"/>
                </a:solidFill>
              </a:rPr>
              <a:t>Final states:		</a:t>
            </a:r>
            <a:r>
              <a:rPr lang="en-US" sz="2000" dirty="0" smtClean="0">
                <a:solidFill>
                  <a:schemeClr val="tx1"/>
                </a:solidFill>
              </a:rPr>
              <a:t>	Energy</a:t>
            </a:r>
            <a:r>
              <a:rPr lang="en-US" sz="2000" dirty="0" smtClean="0">
                <a:solidFill>
                  <a:schemeClr val="tx1"/>
                </a:solidFill>
              </a:rPr>
              <a:t>:</a:t>
            </a:r>
          </a:p>
          <a:p>
            <a:r>
              <a:rPr lang="en-US" sz="2000" u="sng" dirty="0" smtClean="0">
                <a:solidFill>
                  <a:schemeClr val="tx1"/>
                </a:solidFill>
              </a:rPr>
              <a:t>c</a:t>
            </a:r>
            <a:r>
              <a:rPr lang="en-US" sz="2000" dirty="0" smtClean="0">
                <a:solidFill>
                  <a:schemeClr val="tx1"/>
                </a:solidFill>
              </a:rPr>
              <a:t>s</a:t>
            </a:r>
            <a:r>
              <a:rPr lang="en-US" sz="2000" baseline="30000" dirty="0" smtClean="0">
                <a:solidFill>
                  <a:schemeClr val="tx1"/>
                </a:solidFill>
              </a:rPr>
              <a:t>0					</a:t>
            </a:r>
            <a:r>
              <a:rPr lang="en-US" sz="2000" dirty="0" smtClean="0">
                <a:solidFill>
                  <a:schemeClr val="tx1"/>
                </a:solidFill>
              </a:rPr>
              <a:t>½ </a:t>
            </a:r>
            <a:r>
              <a:rPr lang="en-US" sz="2000" dirty="0" smtClean="0">
                <a:solidFill>
                  <a:schemeClr val="tx1"/>
                </a:solidFill>
              </a:rPr>
              <a:t>U + Q</a:t>
            </a:r>
            <a:endParaRPr lang="en-US" sz="2000" dirty="0">
              <a:solidFill>
                <a:schemeClr val="tx1"/>
              </a:solidFill>
            </a:endParaRPr>
          </a:p>
          <a:p>
            <a:r>
              <a:rPr lang="en-US" sz="2000" u="sng" dirty="0" smtClean="0">
                <a:solidFill>
                  <a:schemeClr val="tx1"/>
                </a:solidFill>
              </a:rPr>
              <a:t>c</a:t>
            </a:r>
            <a:r>
              <a:rPr lang="en-US" sz="2000" dirty="0" smtClean="0">
                <a:solidFill>
                  <a:schemeClr val="tx1"/>
                </a:solidFill>
              </a:rPr>
              <a:t>s</a:t>
            </a:r>
            <a:r>
              <a:rPr lang="en-US" sz="2000" baseline="30000" dirty="0" smtClean="0">
                <a:solidFill>
                  <a:schemeClr val="tx1"/>
                </a:solidFill>
              </a:rPr>
              <a:t>1					</a:t>
            </a:r>
            <a:r>
              <a:rPr lang="en-US" sz="2000" dirty="0" smtClean="0">
                <a:solidFill>
                  <a:schemeClr val="tx1"/>
                </a:solidFill>
              </a:rPr>
              <a:t>0 </a:t>
            </a:r>
            <a:endParaRPr lang="en-US" sz="2000" dirty="0" smtClean="0">
              <a:solidFill>
                <a:schemeClr val="tx1"/>
              </a:solidFill>
            </a:endParaRPr>
          </a:p>
          <a:p>
            <a:r>
              <a:rPr lang="en-US" sz="2000" u="sng" dirty="0" smtClean="0">
                <a:solidFill>
                  <a:schemeClr val="tx1"/>
                </a:solidFill>
              </a:rPr>
              <a:t>c</a:t>
            </a:r>
            <a:r>
              <a:rPr lang="en-US" sz="2000" dirty="0" smtClean="0">
                <a:solidFill>
                  <a:schemeClr val="tx1"/>
                </a:solidFill>
              </a:rPr>
              <a:t>s</a:t>
            </a:r>
            <a:r>
              <a:rPr lang="en-US" sz="2000" baseline="30000" dirty="0" smtClean="0">
                <a:solidFill>
                  <a:schemeClr val="tx1"/>
                </a:solidFill>
              </a:rPr>
              <a:t>2					</a:t>
            </a:r>
            <a:r>
              <a:rPr lang="en-US" sz="2000" dirty="0" smtClean="0">
                <a:solidFill>
                  <a:schemeClr val="tx1"/>
                </a:solidFill>
              </a:rPr>
              <a:t>½ </a:t>
            </a:r>
            <a:r>
              <a:rPr lang="en-US" sz="2000" dirty="0">
                <a:solidFill>
                  <a:schemeClr val="tx1"/>
                </a:solidFill>
              </a:rPr>
              <a:t>U </a:t>
            </a:r>
            <a:r>
              <a:rPr lang="en-US" sz="2000" dirty="0" smtClean="0">
                <a:solidFill>
                  <a:schemeClr val="tx1"/>
                </a:solidFill>
              </a:rPr>
              <a:t>- </a:t>
            </a:r>
            <a:r>
              <a:rPr lang="en-US" sz="2000" dirty="0">
                <a:solidFill>
                  <a:schemeClr val="tx1"/>
                </a:solidFill>
              </a:rPr>
              <a:t>Q</a:t>
            </a:r>
          </a:p>
          <a:p>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grpSp>
        <p:nvGrpSpPr>
          <p:cNvPr id="4" name="Group 3"/>
          <p:cNvGrpSpPr/>
          <p:nvPr/>
        </p:nvGrpSpPr>
        <p:grpSpPr>
          <a:xfrm>
            <a:off x="4658374" y="5117505"/>
            <a:ext cx="3878071" cy="622496"/>
            <a:chOff x="4658374" y="5117505"/>
            <a:chExt cx="3878071" cy="622496"/>
          </a:xfrm>
        </p:grpSpPr>
        <p:sp>
          <p:nvSpPr>
            <p:cNvPr id="3" name="TextBox 2"/>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5" name="TextBox 24"/>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6" name="TextBox 25"/>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6578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24" name="Rounded Rectangle 23"/>
          <p:cNvSpPr/>
          <p:nvPr/>
        </p:nvSpPr>
        <p:spPr>
          <a:xfrm>
            <a:off x="2306320" y="1086597"/>
            <a:ext cx="6225680" cy="884444"/>
          </a:xfrm>
          <a:prstGeom prst="roundRect">
            <a:avLst>
              <a:gd name="adj" fmla="val 19989"/>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Multiple peaks can be used to determine mixed valence contributions to ground-state – measure of correlations</a:t>
            </a:r>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
        <p:nvSpPr>
          <p:cNvPr id="26" name="Rounded Rectangle 25"/>
          <p:cNvSpPr/>
          <p:nvPr/>
        </p:nvSpPr>
        <p:spPr>
          <a:xfrm>
            <a:off x="2306320" y="2071639"/>
            <a:ext cx="6225680" cy="1132262"/>
          </a:xfrm>
          <a:prstGeom prst="roundRect">
            <a:avLst>
              <a:gd name="adj" fmla="val 172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an fully itinerant system the different possible valences are statistically distributed. </a:t>
            </a:r>
            <a:endParaRPr lang="en-US" sz="2000" dirty="0">
              <a:solidFill>
                <a:schemeClr val="tx1"/>
              </a:solidFill>
            </a:endParaRPr>
          </a:p>
          <a:p>
            <a:r>
              <a:rPr lang="en-US" sz="2000" dirty="0" smtClean="0">
                <a:solidFill>
                  <a:schemeClr val="tx1"/>
                </a:solidFill>
              </a:rPr>
              <a:t>example of H</a:t>
            </a:r>
            <a:r>
              <a:rPr lang="en-US" sz="2000" baseline="-25000" dirty="0" smtClean="0">
                <a:solidFill>
                  <a:schemeClr val="tx1"/>
                </a:solidFill>
              </a:rPr>
              <a:t>2</a:t>
            </a:r>
            <a:r>
              <a:rPr lang="en-US" sz="2000" dirty="0" smtClean="0">
                <a:solidFill>
                  <a:schemeClr val="tx1"/>
                </a:solidFill>
              </a:rPr>
              <a:t> molecule</a:t>
            </a:r>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
        <p:nvSpPr>
          <p:cNvPr id="27" name="Rounded Rectangle 26"/>
          <p:cNvSpPr/>
          <p:nvPr/>
        </p:nvSpPr>
        <p:spPr>
          <a:xfrm>
            <a:off x="2306320" y="4289541"/>
            <a:ext cx="6225680" cy="1132262"/>
          </a:xfrm>
          <a:prstGeom prst="roundRect">
            <a:avLst>
              <a:gd name="adj" fmla="val 172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a strongly correlated system only one valence contributes to the ground-state.</a:t>
            </a:r>
            <a:endParaRPr lang="en-US" sz="2000" dirty="0">
              <a:solidFill>
                <a:schemeClr val="tx1"/>
              </a:solidFill>
            </a:endParaRPr>
          </a:p>
          <a:p>
            <a:r>
              <a:rPr lang="en-US" sz="2000" dirty="0" smtClean="0">
                <a:solidFill>
                  <a:schemeClr val="tx1"/>
                </a:solidFill>
              </a:rPr>
              <a:t>example of H</a:t>
            </a:r>
            <a:r>
              <a:rPr lang="en-US" sz="2000" baseline="-25000" dirty="0" smtClean="0">
                <a:solidFill>
                  <a:schemeClr val="tx1"/>
                </a:solidFill>
              </a:rPr>
              <a:t>2</a:t>
            </a:r>
            <a:r>
              <a:rPr lang="en-US" sz="2000" dirty="0" smtClean="0">
                <a:solidFill>
                  <a:schemeClr val="tx1"/>
                </a:solidFill>
              </a:rPr>
              <a:t> molecule</a:t>
            </a:r>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
        <p:nvSpPr>
          <p:cNvPr id="28" name="Rounded Rectangle 27"/>
          <p:cNvSpPr/>
          <p:nvPr/>
        </p:nvSpPr>
        <p:spPr>
          <a:xfrm>
            <a:off x="2306320" y="3304499"/>
            <a:ext cx="3797440" cy="884444"/>
          </a:xfrm>
          <a:prstGeom prst="roundRect">
            <a:avLst>
              <a:gd name="adj" fmla="val 1533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r"/>
            <a:r>
              <a:rPr lang="en-US" sz="2000" dirty="0" smtClean="0">
                <a:solidFill>
                  <a:schemeClr val="tx1"/>
                </a:solidFill>
              </a:rPr>
              <a:t>Groundstate: </a:t>
            </a:r>
            <a:r>
              <a:rPr lang="en-US" sz="2000" dirty="0">
                <a:solidFill>
                  <a:schemeClr val="tx1"/>
                </a:solidFill>
                <a:latin typeface="Symbol" charset="2"/>
                <a:cs typeface="Symbol" charset="2"/>
              </a:rPr>
              <a:t>y</a:t>
            </a:r>
            <a:r>
              <a:rPr lang="en-US" sz="2000" dirty="0">
                <a:solidFill>
                  <a:schemeClr val="tx1"/>
                </a:solidFill>
              </a:rPr>
              <a:t> = </a:t>
            </a:r>
            <a:r>
              <a:rPr lang="en-US" sz="2000" dirty="0">
                <a:solidFill>
                  <a:schemeClr val="tx1"/>
                </a:solidFill>
                <a:latin typeface="Symbol" charset="2"/>
                <a:cs typeface="Symbol" charset="2"/>
              </a:rPr>
              <a:t>a</a:t>
            </a:r>
            <a:r>
              <a:rPr lang="en-US" sz="2000" dirty="0">
                <a:solidFill>
                  <a:schemeClr val="tx1"/>
                </a:solidFill>
              </a:rPr>
              <a:t> s</a:t>
            </a:r>
            <a:r>
              <a:rPr lang="en-US" sz="2000" baseline="30000" dirty="0">
                <a:solidFill>
                  <a:schemeClr val="tx1"/>
                </a:solidFill>
              </a:rPr>
              <a:t>0</a:t>
            </a:r>
            <a:r>
              <a:rPr lang="en-US" sz="2000" dirty="0">
                <a:solidFill>
                  <a:schemeClr val="tx1"/>
                </a:solidFill>
              </a:rPr>
              <a:t> + </a:t>
            </a:r>
            <a:r>
              <a:rPr lang="en-US" sz="2000" dirty="0">
                <a:solidFill>
                  <a:schemeClr val="tx1"/>
                </a:solidFill>
                <a:latin typeface="Symbol" charset="2"/>
                <a:cs typeface="Symbol" charset="2"/>
              </a:rPr>
              <a:t>b</a:t>
            </a:r>
            <a:r>
              <a:rPr lang="en-US" sz="2000" dirty="0">
                <a:solidFill>
                  <a:schemeClr val="tx1"/>
                </a:solidFill>
              </a:rPr>
              <a:t> s</a:t>
            </a:r>
            <a:r>
              <a:rPr lang="en-US" sz="2000" baseline="30000" dirty="0">
                <a:solidFill>
                  <a:schemeClr val="tx1"/>
                </a:solidFill>
              </a:rPr>
              <a:t>1</a:t>
            </a:r>
            <a:r>
              <a:rPr lang="en-US" sz="2000" dirty="0">
                <a:solidFill>
                  <a:schemeClr val="tx1"/>
                </a:solidFill>
              </a:rPr>
              <a:t> + </a:t>
            </a:r>
            <a:r>
              <a:rPr lang="en-US" sz="2000" dirty="0">
                <a:solidFill>
                  <a:schemeClr val="tx1"/>
                </a:solidFill>
                <a:latin typeface="Symbol" charset="2"/>
                <a:cs typeface="Symbol" charset="2"/>
              </a:rPr>
              <a:t>g</a:t>
            </a:r>
            <a:r>
              <a:rPr lang="en-US" sz="2000" dirty="0">
                <a:solidFill>
                  <a:schemeClr val="tx1"/>
                </a:solidFill>
              </a:rPr>
              <a:t> s</a:t>
            </a:r>
            <a:r>
              <a:rPr lang="en-US" sz="2000" baseline="30000" dirty="0">
                <a:solidFill>
                  <a:schemeClr val="tx1"/>
                </a:solidFill>
              </a:rPr>
              <a:t>2</a:t>
            </a:r>
            <a:endParaRPr lang="en-US" sz="2000" dirty="0">
              <a:solidFill>
                <a:schemeClr val="tx1"/>
              </a:solidFill>
            </a:endParaRPr>
          </a:p>
          <a:p>
            <a:pPr algn="r"/>
            <a:r>
              <a:rPr lang="en-US" sz="2000" dirty="0">
                <a:solidFill>
                  <a:schemeClr val="tx1"/>
                </a:solidFill>
                <a:latin typeface="Symbol" charset="2"/>
                <a:cs typeface="Symbol" charset="2"/>
              </a:rPr>
              <a:t>y</a:t>
            </a:r>
            <a:r>
              <a:rPr lang="en-US" sz="2000" dirty="0">
                <a:solidFill>
                  <a:schemeClr val="tx1"/>
                </a:solidFill>
              </a:rPr>
              <a:t> = </a:t>
            </a:r>
            <a:r>
              <a:rPr lang="en-US" sz="2000" dirty="0" smtClean="0">
                <a:solidFill>
                  <a:schemeClr val="tx1"/>
                </a:solidFill>
              </a:rPr>
              <a:t>½ s</a:t>
            </a:r>
            <a:r>
              <a:rPr lang="en-US" sz="2000" baseline="30000" dirty="0" smtClean="0">
                <a:solidFill>
                  <a:schemeClr val="tx1"/>
                </a:solidFill>
              </a:rPr>
              <a:t>0</a:t>
            </a:r>
            <a:r>
              <a:rPr lang="en-US" sz="2000" dirty="0" smtClean="0">
                <a:solidFill>
                  <a:schemeClr val="tx1"/>
                </a:solidFill>
              </a:rPr>
              <a:t> </a:t>
            </a:r>
            <a:r>
              <a:rPr lang="en-US" sz="2000" dirty="0">
                <a:solidFill>
                  <a:schemeClr val="tx1"/>
                </a:solidFill>
              </a:rPr>
              <a:t>+ ¼</a:t>
            </a:r>
            <a:r>
              <a:rPr lang="en-US" sz="2000" dirty="0" smtClean="0">
                <a:solidFill>
                  <a:schemeClr val="tx1"/>
                </a:solidFill>
              </a:rPr>
              <a:t> s</a:t>
            </a:r>
            <a:r>
              <a:rPr lang="en-US" sz="2000" baseline="30000" dirty="0" smtClean="0">
                <a:solidFill>
                  <a:schemeClr val="tx1"/>
                </a:solidFill>
              </a:rPr>
              <a:t>1</a:t>
            </a:r>
            <a:r>
              <a:rPr lang="en-US" sz="2000" dirty="0" smtClean="0">
                <a:solidFill>
                  <a:schemeClr val="tx1"/>
                </a:solidFill>
              </a:rPr>
              <a:t> </a:t>
            </a:r>
            <a:r>
              <a:rPr lang="en-US" sz="2000" dirty="0">
                <a:solidFill>
                  <a:schemeClr val="tx1"/>
                </a:solidFill>
              </a:rPr>
              <a:t>+ </a:t>
            </a:r>
            <a:r>
              <a:rPr lang="en-US" sz="2000" dirty="0" smtClean="0">
                <a:solidFill>
                  <a:schemeClr val="tx1"/>
                </a:solidFill>
              </a:rPr>
              <a:t>½ s</a:t>
            </a:r>
            <a:r>
              <a:rPr lang="en-US" sz="2000" baseline="30000" dirty="0" smtClean="0">
                <a:solidFill>
                  <a:schemeClr val="tx1"/>
                </a:solidFill>
              </a:rPr>
              <a:t>2</a:t>
            </a:r>
            <a:endParaRPr lang="en-US" sz="2000" dirty="0">
              <a:solidFill>
                <a:schemeClr val="tx1"/>
              </a:solidFill>
            </a:endParaRPr>
          </a:p>
          <a:p>
            <a:pPr algn="r"/>
            <a:endParaRPr lang="en-US" sz="2000" dirty="0" smtClean="0">
              <a:solidFill>
                <a:schemeClr val="tx1"/>
              </a:solidFill>
            </a:endParaRPr>
          </a:p>
          <a:p>
            <a:pPr algn="ctr"/>
            <a:endParaRPr lang="en-US" sz="2000" dirty="0" smtClean="0">
              <a:solidFill>
                <a:schemeClr val="tx1"/>
              </a:solidFill>
            </a:endParaRPr>
          </a:p>
        </p:txBody>
      </p:sp>
      <p:sp>
        <p:nvSpPr>
          <p:cNvPr id="29" name="Rounded Rectangle 28"/>
          <p:cNvSpPr/>
          <p:nvPr/>
        </p:nvSpPr>
        <p:spPr>
          <a:xfrm>
            <a:off x="2306320" y="5522403"/>
            <a:ext cx="3797440" cy="884444"/>
          </a:xfrm>
          <a:prstGeom prst="roundRect">
            <a:avLst>
              <a:gd name="adj" fmla="val 1533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r"/>
            <a:r>
              <a:rPr lang="en-US" sz="2000" dirty="0" smtClean="0">
                <a:solidFill>
                  <a:schemeClr val="tx1"/>
                </a:solidFill>
              </a:rPr>
              <a:t>Groundstate: </a:t>
            </a:r>
            <a:r>
              <a:rPr lang="en-US" sz="2000" dirty="0">
                <a:solidFill>
                  <a:schemeClr val="tx1"/>
                </a:solidFill>
                <a:latin typeface="Symbol" charset="2"/>
                <a:cs typeface="Symbol" charset="2"/>
              </a:rPr>
              <a:t>y</a:t>
            </a:r>
            <a:r>
              <a:rPr lang="en-US" sz="2000" dirty="0">
                <a:solidFill>
                  <a:schemeClr val="tx1"/>
                </a:solidFill>
              </a:rPr>
              <a:t> = </a:t>
            </a:r>
            <a:r>
              <a:rPr lang="en-US" sz="2000" dirty="0">
                <a:solidFill>
                  <a:schemeClr val="tx1"/>
                </a:solidFill>
                <a:latin typeface="Symbol" charset="2"/>
                <a:cs typeface="Symbol" charset="2"/>
              </a:rPr>
              <a:t>a</a:t>
            </a:r>
            <a:r>
              <a:rPr lang="en-US" sz="2000" dirty="0">
                <a:solidFill>
                  <a:schemeClr val="tx1"/>
                </a:solidFill>
              </a:rPr>
              <a:t> s</a:t>
            </a:r>
            <a:r>
              <a:rPr lang="en-US" sz="2000" baseline="30000" dirty="0">
                <a:solidFill>
                  <a:schemeClr val="tx1"/>
                </a:solidFill>
              </a:rPr>
              <a:t>0</a:t>
            </a:r>
            <a:r>
              <a:rPr lang="en-US" sz="2000" dirty="0">
                <a:solidFill>
                  <a:schemeClr val="tx1"/>
                </a:solidFill>
              </a:rPr>
              <a:t> + </a:t>
            </a:r>
            <a:r>
              <a:rPr lang="en-US" sz="2000" dirty="0">
                <a:solidFill>
                  <a:schemeClr val="tx1"/>
                </a:solidFill>
                <a:latin typeface="Symbol" charset="2"/>
                <a:cs typeface="Symbol" charset="2"/>
              </a:rPr>
              <a:t>b</a:t>
            </a:r>
            <a:r>
              <a:rPr lang="en-US" sz="2000" dirty="0">
                <a:solidFill>
                  <a:schemeClr val="tx1"/>
                </a:solidFill>
              </a:rPr>
              <a:t> s</a:t>
            </a:r>
            <a:r>
              <a:rPr lang="en-US" sz="2000" baseline="30000" dirty="0">
                <a:solidFill>
                  <a:schemeClr val="tx1"/>
                </a:solidFill>
              </a:rPr>
              <a:t>1</a:t>
            </a:r>
            <a:r>
              <a:rPr lang="en-US" sz="2000" dirty="0">
                <a:solidFill>
                  <a:schemeClr val="tx1"/>
                </a:solidFill>
              </a:rPr>
              <a:t> + </a:t>
            </a:r>
            <a:r>
              <a:rPr lang="en-US" sz="2000" dirty="0">
                <a:solidFill>
                  <a:schemeClr val="tx1"/>
                </a:solidFill>
                <a:latin typeface="Symbol" charset="2"/>
                <a:cs typeface="Symbol" charset="2"/>
              </a:rPr>
              <a:t>g</a:t>
            </a:r>
            <a:r>
              <a:rPr lang="en-US" sz="2000" dirty="0">
                <a:solidFill>
                  <a:schemeClr val="tx1"/>
                </a:solidFill>
              </a:rPr>
              <a:t> s</a:t>
            </a:r>
            <a:r>
              <a:rPr lang="en-US" sz="2000" baseline="30000" dirty="0">
                <a:solidFill>
                  <a:schemeClr val="tx1"/>
                </a:solidFill>
              </a:rPr>
              <a:t>2</a:t>
            </a:r>
            <a:endParaRPr lang="en-US" sz="2000" dirty="0">
              <a:solidFill>
                <a:schemeClr val="tx1"/>
              </a:solidFill>
            </a:endParaRPr>
          </a:p>
          <a:p>
            <a:pPr algn="r"/>
            <a:r>
              <a:rPr lang="en-US" sz="2000" dirty="0">
                <a:solidFill>
                  <a:schemeClr val="tx1"/>
                </a:solidFill>
                <a:latin typeface="Symbol" charset="2"/>
                <a:cs typeface="Symbol" charset="2"/>
              </a:rPr>
              <a:t>y</a:t>
            </a:r>
            <a:r>
              <a:rPr lang="en-US" sz="2000" dirty="0">
                <a:solidFill>
                  <a:schemeClr val="tx1"/>
                </a:solidFill>
              </a:rPr>
              <a:t> = </a:t>
            </a:r>
            <a:r>
              <a:rPr lang="en-US" sz="2000" dirty="0" smtClean="0">
                <a:solidFill>
                  <a:schemeClr val="tx1"/>
                </a:solidFill>
              </a:rPr>
              <a:t>0 s</a:t>
            </a:r>
            <a:r>
              <a:rPr lang="en-US" sz="2000" baseline="30000" dirty="0" smtClean="0">
                <a:solidFill>
                  <a:schemeClr val="tx1"/>
                </a:solidFill>
              </a:rPr>
              <a:t>0</a:t>
            </a:r>
            <a:r>
              <a:rPr lang="en-US" sz="2000" dirty="0" smtClean="0">
                <a:solidFill>
                  <a:schemeClr val="tx1"/>
                </a:solidFill>
              </a:rPr>
              <a:t> </a:t>
            </a:r>
            <a:r>
              <a:rPr lang="en-US" sz="2000" dirty="0">
                <a:solidFill>
                  <a:schemeClr val="tx1"/>
                </a:solidFill>
              </a:rPr>
              <a:t>+ </a:t>
            </a:r>
            <a:r>
              <a:rPr lang="en-US" sz="2000" dirty="0" smtClean="0">
                <a:solidFill>
                  <a:schemeClr val="tx1"/>
                </a:solidFill>
              </a:rPr>
              <a:t>1 s</a:t>
            </a:r>
            <a:r>
              <a:rPr lang="en-US" sz="2000" baseline="30000" dirty="0" smtClean="0">
                <a:solidFill>
                  <a:schemeClr val="tx1"/>
                </a:solidFill>
              </a:rPr>
              <a:t>1</a:t>
            </a:r>
            <a:r>
              <a:rPr lang="en-US" sz="2000" dirty="0" smtClean="0">
                <a:solidFill>
                  <a:schemeClr val="tx1"/>
                </a:solidFill>
              </a:rPr>
              <a:t> </a:t>
            </a:r>
            <a:r>
              <a:rPr lang="en-US" sz="2000" dirty="0">
                <a:solidFill>
                  <a:schemeClr val="tx1"/>
                </a:solidFill>
              </a:rPr>
              <a:t>+ </a:t>
            </a:r>
            <a:r>
              <a:rPr lang="en-US" sz="2000" dirty="0" smtClean="0">
                <a:solidFill>
                  <a:schemeClr val="tx1"/>
                </a:solidFill>
              </a:rPr>
              <a:t>0 s</a:t>
            </a:r>
            <a:r>
              <a:rPr lang="en-US" sz="2000" baseline="30000" dirty="0" smtClean="0">
                <a:solidFill>
                  <a:schemeClr val="tx1"/>
                </a:solidFill>
              </a:rPr>
              <a:t>2</a:t>
            </a:r>
            <a:endParaRPr lang="en-US" sz="2000" dirty="0">
              <a:solidFill>
                <a:schemeClr val="tx1"/>
              </a:solidFill>
            </a:endParaRPr>
          </a:p>
          <a:p>
            <a:pPr algn="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5113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S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7" name="Rounded Rectangle 26"/>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33551095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878" b="6290"/>
          <a:stretch/>
        </p:blipFill>
        <p:spPr>
          <a:xfrm>
            <a:off x="0" y="1422400"/>
            <a:ext cx="9144000" cy="5029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43124282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smtClean="0">
                <a:solidFill>
                  <a:schemeClr val="tx1"/>
                </a:solidFill>
              </a:rPr>
              <a:t>See talk of </a:t>
            </a:r>
            <a:r>
              <a:rPr lang="en-US" sz="2000" dirty="0" err="1" smtClean="0">
                <a:solidFill>
                  <a:schemeClr val="tx1"/>
                </a:solidFill>
              </a:rPr>
              <a:t>Silke</a:t>
            </a:r>
            <a:r>
              <a:rPr lang="en-US" sz="2000" dirty="0" smtClean="0">
                <a:solidFill>
                  <a:schemeClr val="tx1"/>
                </a:solidFill>
              </a:rPr>
              <a:t>?</a:t>
            </a:r>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2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78375" cy="49530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4658374" y="5117505"/>
            <a:ext cx="3878071" cy="622496"/>
            <a:chOff x="4658374" y="5117505"/>
            <a:chExt cx="3878071" cy="622496"/>
          </a:xfrm>
        </p:grpSpPr>
        <p:sp>
          <p:nvSpPr>
            <p:cNvPr id="26" name="TextBox 25"/>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7" name="TextBox 26"/>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8" name="TextBox 27"/>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51139936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0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658374" y="5117505"/>
            <a:ext cx="3878071" cy="622496"/>
            <a:chOff x="4658374" y="5117505"/>
            <a:chExt cx="3878071" cy="622496"/>
          </a:xfrm>
        </p:grpSpPr>
        <p:sp>
          <p:nvSpPr>
            <p:cNvPr id="25" name="TextBox 24"/>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6" name="TextBox 25"/>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7" name="TextBox 26"/>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65784780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084079"/>
            <a:ext cx="4778375" cy="50800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658374" y="5117505"/>
            <a:ext cx="3878071" cy="622496"/>
            <a:chOff x="4658374" y="5117505"/>
            <a:chExt cx="3878071" cy="622496"/>
          </a:xfrm>
        </p:grpSpPr>
        <p:sp>
          <p:nvSpPr>
            <p:cNvPr id="25" name="TextBox 24"/>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6" name="TextBox 25"/>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7" name="TextBox 26"/>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65784780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1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305" y="1106917"/>
            <a:ext cx="4778375" cy="4651375"/>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658374" y="5117505"/>
            <a:ext cx="3878071" cy="622496"/>
            <a:chOff x="4658374" y="5117505"/>
            <a:chExt cx="3878071" cy="622496"/>
          </a:xfrm>
        </p:grpSpPr>
        <p:sp>
          <p:nvSpPr>
            <p:cNvPr id="25" name="TextBox 24"/>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6" name="TextBox 25"/>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7" name="TextBox 26"/>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65784780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Q250U2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035" y="1096757"/>
            <a:ext cx="4778375" cy="5064125"/>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4658374" y="5117505"/>
            <a:ext cx="3878071" cy="622496"/>
            <a:chOff x="4658374" y="5117505"/>
            <a:chExt cx="3878071" cy="622496"/>
          </a:xfrm>
        </p:grpSpPr>
        <p:sp>
          <p:nvSpPr>
            <p:cNvPr id="55" name="TextBox 54"/>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56" name="TextBox 55"/>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57" name="TextBox 56"/>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22250594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O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6660"/>
            <a:ext cx="476250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 </a:t>
            </a:r>
            <a:r>
              <a:rPr lang="en-US" sz="2400" dirty="0"/>
              <a:t>PES of </a:t>
            </a:r>
            <a:r>
              <a:rPr lang="en-US" sz="2400" dirty="0" err="1" smtClean="0"/>
              <a:t>CuO</a:t>
            </a:r>
            <a:r>
              <a:rPr lang="en-US" sz="2400" dirty="0" smtClean="0"/>
              <a:t> is truly </a:t>
            </a:r>
            <a:r>
              <a:rPr lang="en-US" sz="2400" dirty="0"/>
              <a:t>not a delta </a:t>
            </a:r>
            <a:r>
              <a:rPr lang="en-US" sz="2400" dirty="0" smtClean="0"/>
              <a:t>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9" name="Group 8"/>
          <p:cNvGrpSpPr/>
          <p:nvPr/>
        </p:nvGrpSpPr>
        <p:grpSpPr>
          <a:xfrm>
            <a:off x="-92997" y="2301819"/>
            <a:ext cx="2139057" cy="3885749"/>
            <a:chOff x="-92997" y="2301819"/>
            <a:chExt cx="2139057" cy="3885749"/>
          </a:xfrm>
        </p:grpSpPr>
        <p:sp>
          <p:nvSpPr>
            <p:cNvPr id="10" name="Pie 9"/>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Arc 10"/>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22"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3" name="Straight Arrow Connector 22"/>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05019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X-ray Absorption Spectroscopy – some observations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grpSp>
        <p:nvGrpSpPr>
          <p:cNvPr id="27" name="Group 26"/>
          <p:cNvGrpSpPr/>
          <p:nvPr/>
        </p:nvGrpSpPr>
        <p:grpSpPr>
          <a:xfrm>
            <a:off x="-99908" y="2525441"/>
            <a:ext cx="2561994" cy="3662127"/>
            <a:chOff x="-99908" y="2525441"/>
            <a:chExt cx="2561994" cy="3662127"/>
          </a:xfrm>
        </p:grpSpPr>
        <p:sp>
          <p:nvSpPr>
            <p:cNvPr id="28" name="Pie 2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Arc 30"/>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Connector 31"/>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8"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9" name="TextBox 3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40" name="Straight Arrow Connector 3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2856339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Electronic structure of </a:t>
            </a:r>
            <a:r>
              <a:rPr lang="en-US" sz="2400" dirty="0" err="1" smtClean="0"/>
              <a:t>CuO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1" name="Group 10"/>
          <p:cNvGrpSpPr/>
          <p:nvPr/>
        </p:nvGrpSpPr>
        <p:grpSpPr>
          <a:xfrm>
            <a:off x="1282700" y="2255827"/>
            <a:ext cx="4699000" cy="2519373"/>
            <a:chOff x="1282700" y="2255827"/>
            <a:chExt cx="4699000" cy="2519373"/>
          </a:xfrm>
        </p:grpSpPr>
        <p:sp>
          <p:nvSpPr>
            <p:cNvPr id="9" name="Donut 8"/>
            <p:cNvSpPr/>
            <p:nvPr/>
          </p:nvSpPr>
          <p:spPr>
            <a:xfrm>
              <a:off x="51562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44043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903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Cu</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9</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25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2p PES final state for </a:t>
            </a:r>
            <a:r>
              <a:rPr lang="en-US" sz="2400" dirty="0" err="1"/>
              <a:t>CuO</a:t>
            </a:r>
            <a:r>
              <a:rPr lang="en-US" sz="2400" dirty="0"/>
              <a:t> </a:t>
            </a:r>
            <a:r>
              <a:rPr lang="en-US" sz="2400" dirty="0" smtClean="0"/>
              <a:t>2p</a:t>
            </a:r>
            <a:r>
              <a:rPr lang="en-US" sz="2400" baseline="30000" dirty="0" smtClean="0"/>
              <a:t>5</a:t>
            </a:r>
            <a:r>
              <a:rPr lang="en-US" sz="2400" dirty="0" smtClean="0"/>
              <a:t>3d</a:t>
            </a:r>
            <a:r>
              <a:rPr lang="en-US" sz="2400" baseline="30000" dirty="0" smtClean="0"/>
              <a:t>9</a:t>
            </a:r>
            <a:r>
              <a:rPr lang="en-US" sz="2400" dirty="0" smtClean="0"/>
              <a:t> and 2p</a:t>
            </a:r>
            <a:r>
              <a:rPr lang="en-US" sz="2400" baseline="30000" dirty="0" smtClean="0"/>
              <a:t>5</a:t>
            </a:r>
            <a:r>
              <a:rPr lang="en-US" sz="2400" dirty="0" smtClean="0"/>
              <a:t>3d</a:t>
            </a:r>
            <a:r>
              <a:rPr lang="en-US" sz="2400" baseline="30000" dirty="0" smtClean="0"/>
              <a:t>10</a:t>
            </a:r>
            <a:r>
              <a:rPr lang="en-US" sz="2400" u="sng" dirty="0" smtClean="0"/>
              <a:t>L</a:t>
            </a:r>
            <a:endParaRPr lang="en-US" sz="2400" u="sng"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404579"/>
            <a:ext cx="5090160" cy="884444"/>
          </a:xfrm>
          <a:prstGeom prst="roundRect">
            <a:avLst>
              <a:gd name="adj" fmla="val 1533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Groundstate locally: </a:t>
            </a:r>
            <a:r>
              <a:rPr lang="en-US" sz="2000" dirty="0">
                <a:solidFill>
                  <a:schemeClr val="tx1"/>
                </a:solidFill>
                <a:latin typeface="Symbol" charset="2"/>
                <a:cs typeface="Symbol" charset="2"/>
              </a:rPr>
              <a:t>y</a:t>
            </a:r>
            <a:r>
              <a:rPr lang="en-US" sz="2000" dirty="0">
                <a:solidFill>
                  <a:schemeClr val="tx1"/>
                </a:solidFill>
              </a:rPr>
              <a:t> = </a:t>
            </a:r>
            <a:r>
              <a:rPr lang="en-US" sz="2000" dirty="0">
                <a:solidFill>
                  <a:schemeClr val="tx1"/>
                </a:solidFill>
                <a:latin typeface="Symbol" charset="2"/>
                <a:cs typeface="Symbol" charset="2"/>
              </a:rPr>
              <a:t>a</a:t>
            </a:r>
            <a:r>
              <a:rPr lang="en-US" sz="2000" dirty="0">
                <a:solidFill>
                  <a:schemeClr val="tx1"/>
                </a:solidFill>
              </a:rPr>
              <a:t> </a:t>
            </a:r>
            <a:r>
              <a:rPr lang="en-US" sz="2000" dirty="0" smtClean="0">
                <a:solidFill>
                  <a:schemeClr val="tx1"/>
                </a:solidFill>
              </a:rPr>
              <a:t>d</a:t>
            </a:r>
            <a:r>
              <a:rPr lang="en-US" sz="2000" baseline="30000" dirty="0" smtClean="0">
                <a:solidFill>
                  <a:schemeClr val="tx1"/>
                </a:solidFill>
              </a:rPr>
              <a:t>9</a:t>
            </a:r>
            <a:r>
              <a:rPr lang="en-US" sz="2000" dirty="0" smtClean="0">
                <a:solidFill>
                  <a:schemeClr val="tx1"/>
                </a:solidFill>
              </a:rPr>
              <a:t> </a:t>
            </a:r>
            <a:r>
              <a:rPr lang="en-US" sz="2000" dirty="0">
                <a:solidFill>
                  <a:schemeClr val="tx1"/>
                </a:solidFill>
              </a:rPr>
              <a:t>+ </a:t>
            </a:r>
            <a:r>
              <a:rPr lang="en-US" sz="2000" dirty="0">
                <a:solidFill>
                  <a:schemeClr val="tx1"/>
                </a:solidFill>
                <a:latin typeface="Symbol" charset="2"/>
                <a:cs typeface="Symbol" charset="2"/>
              </a:rPr>
              <a:t>b</a:t>
            </a:r>
            <a:r>
              <a:rPr lang="en-US" sz="2000" dirty="0">
                <a:solidFill>
                  <a:schemeClr val="tx1"/>
                </a:solidFill>
              </a:rPr>
              <a:t> </a:t>
            </a:r>
            <a:r>
              <a:rPr lang="en-US" sz="2000" dirty="0" smtClean="0">
                <a:solidFill>
                  <a:schemeClr val="tx1"/>
                </a:solidFill>
              </a:rPr>
              <a:t>d</a:t>
            </a:r>
            <a:r>
              <a:rPr lang="en-US" sz="2000" baseline="30000" dirty="0" smtClean="0">
                <a:solidFill>
                  <a:schemeClr val="tx1"/>
                </a:solidFill>
              </a:rPr>
              <a:t>10</a:t>
            </a:r>
            <a:r>
              <a:rPr lang="en-US" sz="2000" u="sng" dirty="0" smtClean="0">
                <a:solidFill>
                  <a:schemeClr val="tx1"/>
                </a:solidFill>
              </a:rPr>
              <a:t>L</a:t>
            </a:r>
            <a:endParaRPr lang="en-US" sz="2000" dirty="0" smtClean="0">
              <a:solidFill>
                <a:schemeClr val="tx1"/>
              </a:solidFill>
            </a:endParaRPr>
          </a:p>
          <a:p>
            <a:endParaRPr lang="en-US" sz="2000" dirty="0" smtClean="0">
              <a:solidFill>
                <a:schemeClr val="tx1"/>
              </a:solidFill>
            </a:endParaRPr>
          </a:p>
        </p:txBody>
      </p:sp>
      <p:sp>
        <p:nvSpPr>
          <p:cNvPr id="11" name="Rounded Rectangle 10"/>
          <p:cNvSpPr/>
          <p:nvPr/>
        </p:nvSpPr>
        <p:spPr>
          <a:xfrm>
            <a:off x="961670" y="2396975"/>
            <a:ext cx="5081130" cy="1158763"/>
          </a:xfrm>
          <a:prstGeom prst="roundRect">
            <a:avLst>
              <a:gd name="adj" fmla="val 1330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a:solidFill>
                  <a:schemeClr val="tx1"/>
                </a:solidFill>
              </a:rPr>
              <a:t>	</a:t>
            </a:r>
            <a:r>
              <a:rPr lang="en-US" sz="2000" dirty="0" smtClean="0">
                <a:solidFill>
                  <a:schemeClr val="tx1"/>
                </a:solidFill>
              </a:rPr>
              <a:t>			</a:t>
            </a:r>
            <a:r>
              <a:rPr lang="en-US" sz="2000" dirty="0" smtClean="0">
                <a:solidFill>
                  <a:schemeClr val="tx1"/>
                </a:solidFill>
              </a:rPr>
              <a:t>	Energy</a:t>
            </a:r>
            <a:endParaRPr lang="en-US" sz="2000" dirty="0">
              <a:solidFill>
                <a:schemeClr val="tx1"/>
              </a:solidFill>
            </a:endParaRPr>
          </a:p>
          <a:p>
            <a:r>
              <a:rPr lang="en-US" sz="2000" dirty="0" smtClean="0">
                <a:solidFill>
                  <a:schemeClr val="tx1"/>
                </a:solidFill>
              </a:rPr>
              <a:t>d</a:t>
            </a:r>
            <a:r>
              <a:rPr lang="en-US" sz="2000" baseline="30000" dirty="0" smtClean="0">
                <a:solidFill>
                  <a:schemeClr val="tx1"/>
                </a:solidFill>
              </a:rPr>
              <a:t>9					</a:t>
            </a:r>
            <a:r>
              <a:rPr lang="en-US" sz="2000" dirty="0" smtClean="0">
                <a:solidFill>
                  <a:schemeClr val="tx1"/>
                </a:solidFill>
              </a:rPr>
              <a:t>0</a:t>
            </a:r>
            <a:endParaRPr lang="en-US" sz="2000" dirty="0">
              <a:solidFill>
                <a:schemeClr val="tx1"/>
              </a:solidFill>
            </a:endParaRPr>
          </a:p>
          <a:p>
            <a:r>
              <a:rPr lang="en-US" sz="2000" dirty="0" smtClean="0">
                <a:solidFill>
                  <a:schemeClr val="tx1"/>
                </a:solidFill>
              </a:rPr>
              <a:t>d</a:t>
            </a:r>
            <a:r>
              <a:rPr lang="en-US" sz="2000" baseline="30000" dirty="0" smtClean="0">
                <a:solidFill>
                  <a:schemeClr val="tx1"/>
                </a:solidFill>
              </a:rPr>
              <a:t>10</a:t>
            </a:r>
            <a:r>
              <a:rPr lang="en-US" sz="2000" u="sng" dirty="0" smtClean="0">
                <a:solidFill>
                  <a:schemeClr val="tx1"/>
                </a:solidFill>
              </a:rPr>
              <a:t>L</a:t>
            </a:r>
            <a:r>
              <a:rPr lang="en-US" sz="2000" baseline="30000" dirty="0" smtClean="0">
                <a:solidFill>
                  <a:schemeClr val="tx1"/>
                </a:solidFill>
              </a:rPr>
              <a:t>					</a:t>
            </a:r>
            <a:r>
              <a:rPr lang="en-US" sz="2000" dirty="0" smtClean="0">
                <a:solidFill>
                  <a:schemeClr val="tx1"/>
                </a:solidFill>
                <a:latin typeface="Symbol" charset="2"/>
                <a:cs typeface="Symbol" charset="2"/>
              </a:rPr>
              <a:t>D</a:t>
            </a:r>
          </a:p>
          <a:p>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
        <p:nvSpPr>
          <p:cNvPr id="12" name="Rounded Rectangle 11"/>
          <p:cNvSpPr/>
          <p:nvPr/>
        </p:nvSpPr>
        <p:spPr>
          <a:xfrm>
            <a:off x="612000" y="3708138"/>
            <a:ext cx="5081130" cy="1254575"/>
          </a:xfrm>
          <a:prstGeom prst="roundRect">
            <a:avLst>
              <a:gd name="adj" fmla="val 1330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Final </a:t>
            </a:r>
            <a:r>
              <a:rPr lang="en-US" sz="2000" dirty="0" smtClean="0">
                <a:solidFill>
                  <a:schemeClr val="tx1"/>
                </a:solidFill>
              </a:rPr>
              <a:t>states				Energy</a:t>
            </a:r>
            <a:endParaRPr lang="en-US" sz="2000" dirty="0">
              <a:solidFill>
                <a:schemeClr val="tx1"/>
              </a:solidFill>
            </a:endParaRPr>
          </a:p>
          <a:p>
            <a:r>
              <a:rPr lang="en-US" sz="2000" u="sng" dirty="0" smtClean="0">
                <a:solidFill>
                  <a:schemeClr val="tx1"/>
                </a:solidFill>
              </a:rPr>
              <a:t>c</a:t>
            </a:r>
            <a:r>
              <a:rPr lang="en-US" sz="2000" dirty="0" smtClean="0">
                <a:solidFill>
                  <a:schemeClr val="tx1"/>
                </a:solidFill>
              </a:rPr>
              <a:t>d</a:t>
            </a:r>
            <a:r>
              <a:rPr lang="en-US" sz="2000" baseline="30000" dirty="0" smtClean="0">
                <a:solidFill>
                  <a:schemeClr val="tx1"/>
                </a:solidFill>
              </a:rPr>
              <a:t>9						</a:t>
            </a:r>
            <a:r>
              <a:rPr lang="en-US" sz="2000" dirty="0" smtClean="0">
                <a:solidFill>
                  <a:schemeClr val="tx1"/>
                </a:solidFill>
              </a:rPr>
              <a:t>0</a:t>
            </a:r>
            <a:endParaRPr lang="en-US" sz="2000" dirty="0">
              <a:solidFill>
                <a:schemeClr val="tx1"/>
              </a:solidFill>
            </a:endParaRPr>
          </a:p>
          <a:p>
            <a:r>
              <a:rPr lang="en-US" sz="2000" u="sng" dirty="0">
                <a:solidFill>
                  <a:schemeClr val="tx1"/>
                </a:solidFill>
              </a:rPr>
              <a:t>c</a:t>
            </a:r>
            <a:r>
              <a:rPr lang="en-US" sz="2000" dirty="0" smtClean="0">
                <a:solidFill>
                  <a:schemeClr val="tx1"/>
                </a:solidFill>
              </a:rPr>
              <a:t>d</a:t>
            </a:r>
            <a:r>
              <a:rPr lang="en-US" sz="2000" baseline="30000" dirty="0" smtClean="0">
                <a:solidFill>
                  <a:schemeClr val="tx1"/>
                </a:solidFill>
              </a:rPr>
              <a:t>10</a:t>
            </a:r>
            <a:r>
              <a:rPr lang="en-US" sz="2000" u="sng" dirty="0" smtClean="0">
                <a:solidFill>
                  <a:schemeClr val="tx1"/>
                </a:solidFill>
              </a:rPr>
              <a:t>L</a:t>
            </a:r>
            <a:r>
              <a:rPr lang="en-US" sz="2000" baseline="30000" dirty="0" smtClean="0">
                <a:solidFill>
                  <a:schemeClr val="tx1"/>
                </a:solidFill>
              </a:rPr>
              <a:t>					</a:t>
            </a:r>
            <a:r>
              <a:rPr lang="en-US" sz="2000" dirty="0" smtClean="0">
                <a:solidFill>
                  <a:schemeClr val="tx1"/>
                </a:solidFill>
                <a:latin typeface="Symbol" charset="2"/>
                <a:cs typeface="Symbol" charset="2"/>
              </a:rPr>
              <a:t>D</a:t>
            </a:r>
            <a:r>
              <a:rPr lang="en-US" sz="2000" dirty="0" smtClean="0">
                <a:solidFill>
                  <a:schemeClr val="tx1"/>
                </a:solidFill>
                <a:cs typeface="Symbol" charset="2"/>
              </a:rPr>
              <a:t>-Q</a:t>
            </a:r>
            <a:endParaRPr lang="en-US" sz="2000" dirty="0" smtClean="0">
              <a:solidFill>
                <a:schemeClr val="tx1"/>
              </a:solidFill>
              <a:cs typeface="Symbol" charset="2"/>
            </a:endParaRPr>
          </a:p>
          <a:p>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27494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O0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CuO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9" name="Group 8"/>
          <p:cNvGrpSpPr/>
          <p:nvPr/>
        </p:nvGrpSpPr>
        <p:grpSpPr>
          <a:xfrm>
            <a:off x="-92997" y="2301819"/>
            <a:ext cx="2139057" cy="3885749"/>
            <a:chOff x="-92997" y="2301819"/>
            <a:chExt cx="2139057" cy="3885749"/>
          </a:xfrm>
        </p:grpSpPr>
        <p:sp>
          <p:nvSpPr>
            <p:cNvPr id="10" name="Pie 9"/>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Arc 10"/>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22"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3" name="Straight Arrow Connector 22"/>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0934675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 PES final state for </a:t>
            </a:r>
            <a:r>
              <a:rPr lang="en-US" sz="2400" dirty="0" err="1" smtClean="0"/>
              <a:t>CuO</a:t>
            </a:r>
            <a:r>
              <a:rPr lang="en-US" sz="2400" dirty="0" smtClean="0"/>
              <a:t> 2p</a:t>
            </a:r>
            <a:r>
              <a:rPr lang="en-US" sz="2400" baseline="30000" dirty="0" smtClean="0"/>
              <a:t>5</a:t>
            </a:r>
            <a:r>
              <a:rPr lang="en-US" sz="2400" dirty="0" smtClean="0"/>
              <a:t>3d</a:t>
            </a:r>
            <a:r>
              <a:rPr lang="en-US" sz="2400" baseline="30000" dirty="0" smtClean="0"/>
              <a:t>9</a:t>
            </a:r>
            <a:endParaRPr lang="en-US" sz="2400"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5194300" y="1368778"/>
            <a:ext cx="3581400" cy="5111222"/>
          </a:xfrm>
          <a:prstGeom prst="rect">
            <a:avLst/>
          </a:prstGeom>
        </p:spPr>
      </p:pic>
      <p:grpSp>
        <p:nvGrpSpPr>
          <p:cNvPr id="13" name="Group 12"/>
          <p:cNvGrpSpPr/>
          <p:nvPr/>
        </p:nvGrpSpPr>
        <p:grpSpPr>
          <a:xfrm>
            <a:off x="283000" y="3574875"/>
            <a:ext cx="3706000" cy="2905125"/>
            <a:chOff x="5438000" y="1273175"/>
            <a:chExt cx="3706000" cy="2905125"/>
          </a:xfrm>
        </p:grpSpPr>
        <p:pic>
          <p:nvPicPr>
            <p:cNvPr id="14" name="Picture 13" descr="plSoc1.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15" name="Picture 14" descr="plSoc2.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16" name="Group 15"/>
          <p:cNvGrpSpPr/>
          <p:nvPr/>
        </p:nvGrpSpPr>
        <p:grpSpPr>
          <a:xfrm>
            <a:off x="-442100" y="1474584"/>
            <a:ext cx="5026800" cy="2905125"/>
            <a:chOff x="4739500" y="3868075"/>
            <a:chExt cx="5026800" cy="2905125"/>
          </a:xfrm>
        </p:grpSpPr>
        <p:pic>
          <p:nvPicPr>
            <p:cNvPr id="17" name="Picture 16" descr="plSoc3.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18" name="Picture 17" descr="plSoc4.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19" name="Picture 18" descr="plSoc5.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20" name="Picture 19" descr="plSoc6.png"/>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sp>
        <p:nvSpPr>
          <p:cNvPr id="21" name="TextBox 20"/>
          <p:cNvSpPr txBox="1"/>
          <p:nvPr/>
        </p:nvSpPr>
        <p:spPr>
          <a:xfrm>
            <a:off x="1713874" y="1270000"/>
            <a:ext cx="844252" cy="369332"/>
          </a:xfrm>
          <a:prstGeom prst="rect">
            <a:avLst/>
          </a:prstGeom>
          <a:noFill/>
        </p:spPr>
        <p:txBody>
          <a:bodyPr wrap="none" rtlCol="0">
            <a:spAutoFit/>
          </a:bodyPr>
          <a:lstStyle/>
          <a:p>
            <a:r>
              <a:rPr lang="en-US" dirty="0" smtClean="0"/>
              <a:t>Ni – 2p</a:t>
            </a:r>
            <a:endParaRPr lang="en-US" dirty="0"/>
          </a:p>
        </p:txBody>
      </p:sp>
      <p:sp>
        <p:nvSpPr>
          <p:cNvPr id="22" name="TextBox 21"/>
          <p:cNvSpPr txBox="1"/>
          <p:nvPr/>
        </p:nvSpPr>
        <p:spPr>
          <a:xfrm>
            <a:off x="7162174" y="1368778"/>
            <a:ext cx="844252" cy="369332"/>
          </a:xfrm>
          <a:prstGeom prst="rect">
            <a:avLst/>
          </a:prstGeom>
          <a:noFill/>
        </p:spPr>
        <p:txBody>
          <a:bodyPr wrap="none" rtlCol="0">
            <a:spAutoFit/>
          </a:bodyPr>
          <a:lstStyle/>
          <a:p>
            <a:r>
              <a:rPr lang="en-US" dirty="0" smtClean="0"/>
              <a:t>Ni – 3d</a:t>
            </a:r>
            <a:endParaRPr lang="en-US" dirty="0"/>
          </a:p>
        </p:txBody>
      </p:sp>
      <p:sp>
        <p:nvSpPr>
          <p:cNvPr id="2" name="TextBox 1"/>
          <p:cNvSpPr txBox="1"/>
          <p:nvPr/>
        </p:nvSpPr>
        <p:spPr>
          <a:xfrm>
            <a:off x="3581400" y="2273300"/>
            <a:ext cx="890782" cy="369332"/>
          </a:xfrm>
          <a:prstGeom prst="rect">
            <a:avLst/>
          </a:prstGeom>
          <a:noFill/>
        </p:spPr>
        <p:txBody>
          <a:bodyPr wrap="none" rtlCol="0">
            <a:spAutoFit/>
          </a:bodyPr>
          <a:lstStyle/>
          <a:p>
            <a:r>
              <a:rPr lang="en-US" i="1" dirty="0" smtClean="0"/>
              <a:t>L</a:t>
            </a:r>
            <a:r>
              <a:rPr lang="en-US" i="1" baseline="-25000" dirty="0" smtClean="0"/>
              <a:t>3</a:t>
            </a:r>
            <a:r>
              <a:rPr lang="en-US" dirty="0" smtClean="0"/>
              <a:t> edge</a:t>
            </a:r>
            <a:endParaRPr lang="en-US" dirty="0"/>
          </a:p>
        </p:txBody>
      </p:sp>
      <p:sp>
        <p:nvSpPr>
          <p:cNvPr id="23" name="TextBox 22"/>
          <p:cNvSpPr txBox="1"/>
          <p:nvPr/>
        </p:nvSpPr>
        <p:spPr>
          <a:xfrm>
            <a:off x="3695700" y="4483100"/>
            <a:ext cx="890782" cy="369332"/>
          </a:xfrm>
          <a:prstGeom prst="rect">
            <a:avLst/>
          </a:prstGeom>
          <a:noFill/>
        </p:spPr>
        <p:txBody>
          <a:bodyPr wrap="none" rtlCol="0">
            <a:spAutoFit/>
          </a:bodyPr>
          <a:lstStyle/>
          <a:p>
            <a:r>
              <a:rPr lang="en-US" i="1" dirty="0" smtClean="0"/>
              <a:t>L</a:t>
            </a:r>
            <a:r>
              <a:rPr lang="en-US" i="1" baseline="-25000" dirty="0" smtClean="0"/>
              <a:t>2</a:t>
            </a:r>
            <a:r>
              <a:rPr lang="en-US" dirty="0" smtClean="0"/>
              <a:t> edge</a:t>
            </a:r>
            <a:endParaRPr lang="en-US" dirty="0"/>
          </a:p>
        </p:txBody>
      </p:sp>
    </p:spTree>
    <p:extLst>
      <p:ext uri="{BB962C8B-B14F-4D97-AF65-F5344CB8AC3E}">
        <p14:creationId xmlns:p14="http://schemas.microsoft.com/office/powerpoint/2010/main" val="44691222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901700" y="2311904"/>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 At some point in time the photon gets absorbed, the photon disappears and the electron in the s-shell is excited to the p-shell</a:t>
            </a: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Quiz: what happens when a photon hits an atom?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9017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For example an H atom with one electron in the s-shell</a:t>
            </a:r>
          </a:p>
        </p:txBody>
      </p:sp>
      <p:sp>
        <p:nvSpPr>
          <p:cNvPr id="27" name="Rounded Rectangle 26"/>
          <p:cNvSpPr/>
          <p:nvPr/>
        </p:nvSpPr>
        <p:spPr>
          <a:xfrm>
            <a:off x="901700" y="3332480"/>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B</a:t>
            </a:r>
            <a:r>
              <a:rPr lang="en-US" sz="2000" dirty="0" smtClean="0">
                <a:solidFill>
                  <a:schemeClr val="tx1"/>
                </a:solidFill>
              </a:rPr>
              <a:t>) Photons are electromagnetic waves. The electron starts to oscillate around the nucleus with the photon frequency</a:t>
            </a:r>
          </a:p>
        </p:txBody>
      </p:sp>
      <p:sp>
        <p:nvSpPr>
          <p:cNvPr id="28" name="Rounded Rectangle 27"/>
          <p:cNvSpPr/>
          <p:nvPr/>
        </p:nvSpPr>
        <p:spPr>
          <a:xfrm>
            <a:off x="901700" y="4404864"/>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C</a:t>
            </a:r>
            <a:r>
              <a:rPr lang="en-US" sz="2000" dirty="0" smtClean="0">
                <a:solidFill>
                  <a:schemeClr val="tx1"/>
                </a:solidFill>
              </a:rPr>
              <a:t>) Electrons are particles. The photon bounces like a ball of the electron, thereby transferring part of its energy to the electron </a:t>
            </a:r>
          </a:p>
        </p:txBody>
      </p:sp>
    </p:spTree>
    <p:extLst>
      <p:ext uri="{BB962C8B-B14F-4D97-AF65-F5344CB8AC3E}">
        <p14:creationId xmlns:p14="http://schemas.microsoft.com/office/powerpoint/2010/main" val="367589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23544" b="6878"/>
          <a:stretch/>
        </p:blipFill>
        <p:spPr>
          <a:xfrm>
            <a:off x="0" y="1917700"/>
            <a:ext cx="9144000" cy="4495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220946"/>
            <a:ext cx="79200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Valence dependence – ground state symmetry determines the line shape</a:t>
            </a:r>
          </a:p>
        </p:txBody>
      </p:sp>
      <p:sp>
        <p:nvSpPr>
          <p:cNvPr id="6" name="TextBox 5"/>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3924864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X-ray Absorption Spectroscopy – some observations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99908" y="2525441"/>
            <a:ext cx="2561994" cy="3662127"/>
            <a:chOff x="-99908" y="2525441"/>
            <a:chExt cx="2561994" cy="3662127"/>
          </a:xfrm>
        </p:grpSpPr>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pic>
        <p:nvPicPr>
          <p:cNvPr id="2" name="Picture 1" descr="Haverkort_16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9600" y="1062911"/>
            <a:ext cx="5382400" cy="5370596"/>
          </a:xfrm>
          <a:prstGeom prst="rect">
            <a:avLst/>
          </a:prstGeom>
        </p:spPr>
      </p:pic>
      <p:sp>
        <p:nvSpPr>
          <p:cNvPr id="20" name="Rounded Rectangle 19"/>
          <p:cNvSpPr/>
          <p:nvPr/>
        </p:nvSpPr>
        <p:spPr>
          <a:xfrm>
            <a:off x="612000" y="1062911"/>
            <a:ext cx="3147200" cy="146253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Orbital occupation</a:t>
            </a:r>
          </a:p>
          <a:p>
            <a:r>
              <a:rPr lang="en-US" sz="2000" dirty="0" smtClean="0">
                <a:solidFill>
                  <a:schemeClr val="tx1"/>
                </a:solidFill>
              </a:rPr>
              <a:t>Natural linear </a:t>
            </a:r>
            <a:r>
              <a:rPr lang="en-US" sz="2000" dirty="0" err="1" smtClean="0">
                <a:solidFill>
                  <a:schemeClr val="tx1"/>
                </a:solidFill>
              </a:rPr>
              <a:t>dichroism</a:t>
            </a:r>
            <a:endParaRPr lang="en-US" sz="2000" dirty="0" smtClean="0">
              <a:solidFill>
                <a:schemeClr val="tx1"/>
              </a:solidFill>
            </a:endParaRPr>
          </a:p>
        </p:txBody>
      </p:sp>
      <p:sp>
        <p:nvSpPr>
          <p:cNvPr id="21" name="TextBox 20"/>
          <p:cNvSpPr txBox="1"/>
          <p:nvPr/>
        </p:nvSpPr>
        <p:spPr>
          <a:xfrm>
            <a:off x="5865883" y="6536112"/>
            <a:ext cx="2797836" cy="307777"/>
          </a:xfrm>
          <a:prstGeom prst="rect">
            <a:avLst/>
          </a:prstGeom>
          <a:noFill/>
        </p:spPr>
        <p:txBody>
          <a:bodyPr wrap="none" rtlCol="0">
            <a:spAutoFit/>
          </a:bodyPr>
          <a:lstStyle/>
          <a:p>
            <a:r>
              <a:rPr lang="en-US" sz="1400" i="1" dirty="0" smtClean="0"/>
              <a:t>C. T. Chen et al PRL 68, 2543 (1992)</a:t>
            </a:r>
            <a:endParaRPr lang="en-US" sz="1400" i="1" dirty="0"/>
          </a:p>
        </p:txBody>
      </p:sp>
    </p:spTree>
    <p:extLst>
      <p:ext uri="{BB962C8B-B14F-4D97-AF65-F5344CB8AC3E}">
        <p14:creationId xmlns:p14="http://schemas.microsoft.com/office/powerpoint/2010/main" val="574656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Spin sensitive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99908" y="2525441"/>
            <a:ext cx="2561994" cy="3662127"/>
            <a:chOff x="-99908" y="2525441"/>
            <a:chExt cx="2561994" cy="3662127"/>
          </a:xfrm>
        </p:grpSpPr>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2489199" y="3086620"/>
            <a:ext cx="6115051" cy="3100948"/>
            <a:chOff x="2489199" y="1562100"/>
            <a:chExt cx="6115051" cy="3100948"/>
          </a:xfrm>
        </p:grpSpPr>
        <p:pic>
          <p:nvPicPr>
            <p:cNvPr id="2" name="Picture 1" descr="Haverkort_16c.pdf"/>
            <p:cNvPicPr>
              <a:picLocks noChangeAspect="1"/>
            </p:cNvPicPr>
            <p:nvPr/>
          </p:nvPicPr>
          <p:blipFill rotWithShape="1">
            <a:blip r:embed="rId3" cstate="screen">
              <a:extLst>
                <a:ext uri="{28A0092B-C50C-407E-A947-70E740481C1C}">
                  <a14:useLocalDpi xmlns:a14="http://schemas.microsoft.com/office/drawing/2010/main"/>
                </a:ext>
              </a:extLst>
            </a:blip>
            <a:srcRect l="436" t="2255" r="1121" b="2280"/>
            <a:stretch/>
          </p:blipFill>
          <p:spPr>
            <a:xfrm>
              <a:off x="2489199" y="1562100"/>
              <a:ext cx="6115051" cy="2343150"/>
            </a:xfrm>
            <a:prstGeom prst="rect">
              <a:avLst/>
            </a:prstGeom>
          </p:spPr>
        </p:pic>
        <p:sp>
          <p:nvSpPr>
            <p:cNvPr id="20" name="TextBox 19"/>
            <p:cNvSpPr txBox="1"/>
            <p:nvPr/>
          </p:nvSpPr>
          <p:spPr>
            <a:xfrm>
              <a:off x="4292600" y="3914661"/>
              <a:ext cx="535648" cy="369332"/>
            </a:xfrm>
            <a:prstGeom prst="rect">
              <a:avLst/>
            </a:prstGeom>
            <a:noFill/>
          </p:spPr>
          <p:txBody>
            <a:bodyPr wrap="none" rtlCol="0">
              <a:spAutoFit/>
            </a:bodyPr>
            <a:lstStyle/>
            <a:p>
              <a:r>
                <a:rPr lang="en-US" dirty="0" smtClean="0"/>
                <a:t>700</a:t>
              </a:r>
              <a:endParaRPr lang="en-US" dirty="0"/>
            </a:p>
          </p:txBody>
        </p:sp>
        <p:sp>
          <p:nvSpPr>
            <p:cNvPr id="21" name="TextBox 20"/>
            <p:cNvSpPr txBox="1"/>
            <p:nvPr/>
          </p:nvSpPr>
          <p:spPr>
            <a:xfrm>
              <a:off x="5499100" y="3917722"/>
              <a:ext cx="535648" cy="369332"/>
            </a:xfrm>
            <a:prstGeom prst="rect">
              <a:avLst/>
            </a:prstGeom>
            <a:noFill/>
          </p:spPr>
          <p:txBody>
            <a:bodyPr wrap="none" rtlCol="0">
              <a:spAutoFit/>
            </a:bodyPr>
            <a:lstStyle/>
            <a:p>
              <a:r>
                <a:rPr lang="en-US" dirty="0" smtClean="0"/>
                <a:t>720</a:t>
              </a:r>
              <a:endParaRPr lang="en-US" dirty="0"/>
            </a:p>
          </p:txBody>
        </p:sp>
        <p:sp>
          <p:nvSpPr>
            <p:cNvPr id="22" name="TextBox 21"/>
            <p:cNvSpPr txBox="1"/>
            <p:nvPr/>
          </p:nvSpPr>
          <p:spPr>
            <a:xfrm>
              <a:off x="6769100" y="3923844"/>
              <a:ext cx="535648" cy="369332"/>
            </a:xfrm>
            <a:prstGeom prst="rect">
              <a:avLst/>
            </a:prstGeom>
            <a:noFill/>
          </p:spPr>
          <p:txBody>
            <a:bodyPr wrap="none" rtlCol="0">
              <a:spAutoFit/>
            </a:bodyPr>
            <a:lstStyle/>
            <a:p>
              <a:r>
                <a:rPr lang="en-US" dirty="0" smtClean="0"/>
                <a:t>740</a:t>
              </a:r>
              <a:endParaRPr lang="en-US" dirty="0"/>
            </a:p>
          </p:txBody>
        </p:sp>
        <p:sp>
          <p:nvSpPr>
            <p:cNvPr id="23" name="TextBox 22"/>
            <p:cNvSpPr txBox="1"/>
            <p:nvPr/>
          </p:nvSpPr>
          <p:spPr>
            <a:xfrm>
              <a:off x="7973200" y="3923844"/>
              <a:ext cx="535648" cy="369332"/>
            </a:xfrm>
            <a:prstGeom prst="rect">
              <a:avLst/>
            </a:prstGeom>
            <a:noFill/>
          </p:spPr>
          <p:txBody>
            <a:bodyPr wrap="none" rtlCol="0">
              <a:spAutoFit/>
            </a:bodyPr>
            <a:lstStyle/>
            <a:p>
              <a:r>
                <a:rPr lang="en-US" dirty="0" smtClean="0"/>
                <a:t>760</a:t>
              </a:r>
              <a:endParaRPr lang="en-US" dirty="0"/>
            </a:p>
          </p:txBody>
        </p:sp>
        <p:sp>
          <p:nvSpPr>
            <p:cNvPr id="24" name="TextBox 23"/>
            <p:cNvSpPr txBox="1"/>
            <p:nvPr/>
          </p:nvSpPr>
          <p:spPr>
            <a:xfrm>
              <a:off x="5302728" y="4293716"/>
              <a:ext cx="2002020" cy="369332"/>
            </a:xfrm>
            <a:prstGeom prst="rect">
              <a:avLst/>
            </a:prstGeom>
            <a:noFill/>
          </p:spPr>
          <p:txBody>
            <a:bodyPr wrap="none" rtlCol="0">
              <a:spAutoFit/>
            </a:bodyPr>
            <a:lstStyle/>
            <a:p>
              <a:r>
                <a:rPr lang="en-US" dirty="0" smtClean="0"/>
                <a:t>Photon energy (</a:t>
              </a:r>
              <a:r>
                <a:rPr lang="en-US" dirty="0" err="1" smtClean="0"/>
                <a:t>eV</a:t>
              </a:r>
              <a:r>
                <a:rPr lang="en-US" dirty="0" smtClean="0"/>
                <a:t>)</a:t>
              </a:r>
              <a:endParaRPr lang="en-US" dirty="0"/>
            </a:p>
          </p:txBody>
        </p:sp>
      </p:grpSp>
      <p:sp>
        <p:nvSpPr>
          <p:cNvPr id="26" name="Rounded Rectangle 25"/>
          <p:cNvSpPr/>
          <p:nvPr/>
        </p:nvSpPr>
        <p:spPr>
          <a:xfrm>
            <a:off x="612000" y="1062911"/>
            <a:ext cx="3147200" cy="1462530"/>
          </a:xfrm>
          <a:prstGeom prst="roundRect">
            <a:avLst>
              <a:gd name="adj" fmla="val 1028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Magnetic moments</a:t>
            </a:r>
          </a:p>
          <a:p>
            <a:r>
              <a:rPr lang="en-US" sz="2000" dirty="0" smtClean="0">
                <a:solidFill>
                  <a:schemeClr val="tx1"/>
                </a:solidFill>
              </a:rPr>
              <a:t>Magnetic circular </a:t>
            </a:r>
            <a:r>
              <a:rPr lang="en-US" sz="2000" dirty="0" err="1" smtClean="0">
                <a:solidFill>
                  <a:schemeClr val="tx1"/>
                </a:solidFill>
              </a:rPr>
              <a:t>dichroism</a:t>
            </a:r>
            <a:endParaRPr lang="en-US" sz="2000" dirty="0" smtClean="0">
              <a:solidFill>
                <a:schemeClr val="tx1"/>
              </a:solidFill>
            </a:endParaRPr>
          </a:p>
        </p:txBody>
      </p:sp>
      <p:sp>
        <p:nvSpPr>
          <p:cNvPr id="27" name="TextBox 26"/>
          <p:cNvSpPr txBox="1"/>
          <p:nvPr/>
        </p:nvSpPr>
        <p:spPr>
          <a:xfrm>
            <a:off x="4751079" y="6538013"/>
            <a:ext cx="3871736" cy="307777"/>
          </a:xfrm>
          <a:prstGeom prst="rect">
            <a:avLst/>
          </a:prstGeom>
          <a:noFill/>
        </p:spPr>
        <p:txBody>
          <a:bodyPr wrap="none" rtlCol="0">
            <a:spAutoFit/>
          </a:bodyPr>
          <a:lstStyle/>
          <a:p>
            <a:r>
              <a:rPr lang="en-US" sz="1400" dirty="0" smtClean="0"/>
              <a:t>J. </a:t>
            </a:r>
            <a:r>
              <a:rPr lang="en-US" sz="1400" dirty="0" err="1" smtClean="0"/>
              <a:t>Stöhr</a:t>
            </a:r>
            <a:r>
              <a:rPr lang="en-US" sz="1400" dirty="0" smtClean="0"/>
              <a:t>, J. Elec. Spec. Rel. </a:t>
            </a:r>
            <a:r>
              <a:rPr lang="en-US" sz="1400" dirty="0" err="1" smtClean="0"/>
              <a:t>Phonom</a:t>
            </a:r>
            <a:r>
              <a:rPr lang="en-US" sz="1400" dirty="0" smtClean="0"/>
              <a:t>. </a:t>
            </a:r>
            <a:r>
              <a:rPr lang="en-US" sz="1400" b="1" dirty="0" smtClean="0"/>
              <a:t>75</a:t>
            </a:r>
            <a:r>
              <a:rPr lang="en-US" sz="1400" dirty="0" smtClean="0"/>
              <a:t>, 253 (1995).</a:t>
            </a:r>
            <a:endParaRPr lang="en-US" sz="1400" dirty="0"/>
          </a:p>
        </p:txBody>
      </p:sp>
    </p:spTree>
    <p:extLst>
      <p:ext uri="{BB962C8B-B14F-4D97-AF65-F5344CB8AC3E}">
        <p14:creationId xmlns:p14="http://schemas.microsoft.com/office/powerpoint/2010/main" val="1367456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l="30417" t="15093" b="6486"/>
          <a:stretch/>
        </p:blipFill>
        <p:spPr>
          <a:xfrm>
            <a:off x="2425700" y="1113798"/>
            <a:ext cx="6718300" cy="5350502"/>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062911"/>
            <a:ext cx="3147200" cy="146253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Magnetic moments</a:t>
            </a:r>
          </a:p>
          <a:p>
            <a:r>
              <a:rPr lang="en-US" sz="2000" dirty="0" smtClean="0">
                <a:solidFill>
                  <a:schemeClr val="tx1"/>
                </a:solidFill>
              </a:rPr>
              <a:t>Magnetic linear </a:t>
            </a:r>
            <a:r>
              <a:rPr lang="en-US" sz="2000" dirty="0" err="1" smtClean="0">
                <a:solidFill>
                  <a:schemeClr val="tx1"/>
                </a:solidFill>
              </a:rPr>
              <a:t>dichroism</a:t>
            </a:r>
            <a:endParaRPr lang="en-US" sz="2000" dirty="0" smtClean="0">
              <a:solidFill>
                <a:schemeClr val="tx1"/>
              </a:solidFill>
            </a:endParaRPr>
          </a:p>
        </p:txBody>
      </p:sp>
      <p:grpSp>
        <p:nvGrpSpPr>
          <p:cNvPr id="6" name="Group 5"/>
          <p:cNvGrpSpPr/>
          <p:nvPr/>
        </p:nvGrpSpPr>
        <p:grpSpPr>
          <a:xfrm>
            <a:off x="-99908" y="2525441"/>
            <a:ext cx="2561994" cy="3662127"/>
            <a:chOff x="-99908" y="2525441"/>
            <a:chExt cx="2561994" cy="3662127"/>
          </a:xfrm>
        </p:grpSpPr>
        <p:sp>
          <p:nvSpPr>
            <p:cNvPr id="7" name="Pie 6"/>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842863" y="6538013"/>
            <a:ext cx="2778037" cy="307777"/>
          </a:xfrm>
          <a:prstGeom prst="rect">
            <a:avLst/>
          </a:prstGeom>
          <a:noFill/>
        </p:spPr>
        <p:txBody>
          <a:bodyPr wrap="none" rtlCol="0">
            <a:spAutoFit/>
          </a:bodyPr>
          <a:lstStyle/>
          <a:p>
            <a:r>
              <a:rPr lang="en-US" sz="1400" dirty="0" smtClean="0"/>
              <a:t>P. Kuiper </a:t>
            </a:r>
            <a:r>
              <a:rPr lang="en-US" sz="1400" i="1" dirty="0" smtClean="0"/>
              <a:t>et al</a:t>
            </a:r>
            <a:r>
              <a:rPr lang="en-US" sz="1400" dirty="0" smtClean="0"/>
              <a:t>., PRL </a:t>
            </a:r>
            <a:r>
              <a:rPr lang="en-US" sz="1400" b="1" dirty="0" smtClean="0"/>
              <a:t>70</a:t>
            </a:r>
            <a:r>
              <a:rPr lang="en-US" sz="1400" dirty="0" smtClean="0"/>
              <a:t>, 1549 (1993)</a:t>
            </a:r>
            <a:endParaRPr lang="en-US" sz="1400" dirty="0"/>
          </a:p>
        </p:txBody>
      </p:sp>
    </p:spTree>
    <p:extLst>
      <p:ext uri="{BB962C8B-B14F-4D97-AF65-F5344CB8AC3E}">
        <p14:creationId xmlns:p14="http://schemas.microsoft.com/office/powerpoint/2010/main" val="681796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gnet.pdf"/>
          <p:cNvPicPr>
            <a:picLocks noChangeAspect="1"/>
          </p:cNvPicPr>
          <p:nvPr/>
        </p:nvPicPr>
        <p:blipFill>
          <a:blip r:embed="rId2">
            <a:duotone>
              <a:schemeClr val="accent2">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842999" y="387694"/>
            <a:ext cx="8114246" cy="8114246"/>
          </a:xfrm>
          <a:prstGeom prst="rect">
            <a:avLst/>
          </a:prstGeom>
        </p:spPr>
      </p:pic>
      <p:sp>
        <p:nvSpPr>
          <p:cNvPr id="4" name="Rounded Rectangle 3"/>
          <p:cNvSpPr/>
          <p:nvPr/>
        </p:nvSpPr>
        <p:spPr>
          <a:xfrm>
            <a:off x="612000" y="387694"/>
            <a:ext cx="7920000" cy="180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a:t>Core level spectroscopy </a:t>
            </a:r>
            <a:endParaRPr lang="en-CA" sz="2400" dirty="0" smtClean="0"/>
          </a:p>
          <a:p>
            <a:pPr algn="ctr"/>
            <a:r>
              <a:rPr lang="en-CA" sz="2400" dirty="0" smtClean="0"/>
              <a:t>of </a:t>
            </a:r>
            <a:r>
              <a:rPr lang="en-CA" sz="2400" dirty="0"/>
              <a:t>transition metal and rare earth compounds</a:t>
            </a:r>
            <a:r>
              <a:rPr lang="en-GB" sz="2400" dirty="0"/>
              <a:t> </a:t>
            </a:r>
            <a:endParaRPr lang="en-GB" sz="2400" dirty="0" smtClean="0"/>
          </a:p>
          <a:p>
            <a:pPr algn="ctr"/>
            <a:r>
              <a:rPr lang="en-GB" sz="2400" baseline="-25000" dirty="0"/>
              <a:t>http://</a:t>
            </a:r>
            <a:r>
              <a:rPr lang="en-GB" sz="2400" baseline="-25000" dirty="0" err="1"/>
              <a:t>www.thphys.uni-heidelberg.de</a:t>
            </a:r>
            <a:r>
              <a:rPr lang="en-GB" sz="2400" baseline="-25000" dirty="0"/>
              <a:t>/~</a:t>
            </a:r>
            <a:r>
              <a:rPr lang="en-GB" sz="2400" baseline="-25000" dirty="0" err="1" smtClean="0"/>
              <a:t>haverkort</a:t>
            </a:r>
            <a:r>
              <a:rPr lang="en-GB" sz="2400" baseline="-25000" dirty="0" smtClean="0"/>
              <a:t>/teaching/</a:t>
            </a:r>
            <a:endParaRPr lang="en-US" sz="2400" baseline="-25000" dirty="0" smtClean="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612000" y="2680092"/>
            <a:ext cx="7920000" cy="1200329"/>
          </a:xfrm>
          <a:prstGeom prst="rect">
            <a:avLst/>
          </a:prstGeom>
          <a:noFill/>
        </p:spPr>
        <p:txBody>
          <a:bodyPr wrap="square" rtlCol="0">
            <a:spAutoFit/>
          </a:bodyPr>
          <a:lstStyle/>
          <a:p>
            <a:pPr algn="ctr"/>
            <a:r>
              <a:rPr lang="en-US" b="1" dirty="0" smtClean="0">
                <a:solidFill>
                  <a:schemeClr val="tx2"/>
                </a:solidFill>
              </a:rPr>
              <a:t>Maurits W. Haverkort</a:t>
            </a:r>
          </a:p>
          <a:p>
            <a:pPr algn="ctr"/>
            <a:r>
              <a:rPr lang="en-CA" i="1" dirty="0"/>
              <a:t>Institute </a:t>
            </a:r>
            <a:r>
              <a:rPr lang="en-CA" i="1" dirty="0" smtClean="0"/>
              <a:t>for theoretical </a:t>
            </a:r>
            <a:r>
              <a:rPr lang="en-CA" i="1" dirty="0"/>
              <a:t>physics, Heidelberg University, Heidelberg, </a:t>
            </a:r>
            <a:r>
              <a:rPr lang="en-CA" i="1" dirty="0" smtClean="0"/>
              <a:t>Germany</a:t>
            </a:r>
          </a:p>
          <a:p>
            <a:pPr algn="ctr"/>
            <a:r>
              <a:rPr lang="en-GB" dirty="0" smtClean="0"/>
              <a:t> </a:t>
            </a:r>
            <a:endParaRPr lang="en-US" i="1" dirty="0" smtClean="0">
              <a:solidFill>
                <a:schemeClr val="tx2"/>
              </a:solidFill>
            </a:endParaRPr>
          </a:p>
          <a:p>
            <a:pPr algn="ctr"/>
            <a:r>
              <a:rPr lang="en-US" i="1" dirty="0" err="1" smtClean="0">
                <a:solidFill>
                  <a:schemeClr val="tx2"/>
                </a:solidFill>
              </a:rPr>
              <a:t>M.W.Haverkort@thphys.uni-heidelberg.de</a:t>
            </a:r>
            <a:endParaRPr lang="en-US" i="1" dirty="0" smtClean="0">
              <a:solidFill>
                <a:schemeClr val="tx2"/>
              </a:solidFill>
            </a:endParaRPr>
          </a:p>
        </p:txBody>
      </p:sp>
      <p:sp>
        <p:nvSpPr>
          <p:cNvPr id="8" name="Oval 7"/>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ignet.pdf"/>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Tree>
    <p:extLst>
      <p:ext uri="{BB962C8B-B14F-4D97-AF65-F5344CB8AC3E}">
        <p14:creationId xmlns:p14="http://schemas.microsoft.com/office/powerpoint/2010/main" val="3234543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a.pdf"/>
          <p:cNvPicPr>
            <a:picLocks noChangeAspect="1"/>
          </p:cNvPicPr>
          <p:nvPr/>
        </p:nvPicPr>
        <p:blipFill rotWithShape="1">
          <a:blip r:embed="rId3" cstate="screen">
            <a:extLst>
              <a:ext uri="{28A0092B-C50C-407E-A947-70E740481C1C}">
                <a14:useLocalDpi xmlns:a14="http://schemas.microsoft.com/office/drawing/2010/main"/>
              </a:ext>
            </a:extLst>
          </a:blip>
          <a:srcRect l="278" t="29072" r="6693" b="1517"/>
          <a:stretch/>
        </p:blipFill>
        <p:spPr>
          <a:xfrm>
            <a:off x="355601" y="1225549"/>
            <a:ext cx="8506600" cy="12223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 band picture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p:nvPr/>
        </p:nvCxnSpPr>
        <p:spPr>
          <a:xfrm>
            <a:off x="649885" y="56454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3192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391942" cy="369332"/>
          </a:xfrm>
          <a:prstGeom prst="rect">
            <a:avLst/>
          </a:prstGeom>
          <a:noFill/>
        </p:spPr>
        <p:txBody>
          <a:bodyPr wrap="none" rtlCol="0">
            <a:spAutoFit/>
          </a:bodyPr>
          <a:lstStyle/>
          <a:p>
            <a:r>
              <a:rPr lang="en-US" dirty="0" smtClean="0"/>
              <a:t>1s</a:t>
            </a:r>
            <a:endParaRPr lang="en-US" dirty="0"/>
          </a:p>
        </p:txBody>
      </p:sp>
      <p:cxnSp>
        <p:nvCxnSpPr>
          <p:cNvPr id="19" name="Straight Arrow Connector 18"/>
          <p:cNvCxnSpPr/>
          <p:nvPr/>
        </p:nvCxnSpPr>
        <p:spPr>
          <a:xfrm>
            <a:off x="1043213" y="53116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Haverkort_16b.pdf"/>
          <p:cNvPicPr>
            <a:picLocks noChangeAspect="1"/>
          </p:cNvPicPr>
          <p:nvPr/>
        </p:nvPicPr>
        <p:blipFill rotWithShape="1">
          <a:blip r:embed="rId4" cstate="screen">
            <a:extLst>
              <a:ext uri="{28A0092B-C50C-407E-A947-70E740481C1C}">
                <a14:useLocalDpi xmlns:a14="http://schemas.microsoft.com/office/drawing/2010/main"/>
              </a:ext>
            </a:extLst>
          </a:blip>
          <a:srcRect l="1305" t="742" r="1170" b="856"/>
          <a:stretch/>
        </p:blipFill>
        <p:spPr>
          <a:xfrm>
            <a:off x="2374900" y="2622549"/>
            <a:ext cx="3502025" cy="3724141"/>
          </a:xfrm>
          <a:prstGeom prst="rect">
            <a:avLst/>
          </a:prstGeom>
        </p:spPr>
      </p:pic>
      <p:sp>
        <p:nvSpPr>
          <p:cNvPr id="4" name="Rectangle 3"/>
          <p:cNvSpPr/>
          <p:nvPr/>
        </p:nvSpPr>
        <p:spPr>
          <a:xfrm>
            <a:off x="2495550" y="2541529"/>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Haverkort x-ray spectroscopy 03A (dragged).pdf"/>
          <p:cNvPicPr>
            <a:picLocks noChangeAspect="1"/>
          </p:cNvPicPr>
          <p:nvPr/>
        </p:nvPicPr>
        <p:blipFill rotWithShape="1">
          <a:blip r:embed="rId5" cstate="screen">
            <a:extLst>
              <a:ext uri="{28A0092B-C50C-407E-A947-70E740481C1C}">
                <a14:useLocalDpi xmlns:a14="http://schemas.microsoft.com/office/drawing/2010/main"/>
              </a:ext>
            </a:extLst>
          </a:blip>
          <a:srcRect l="67917" t="40152" r="2643" b="7862"/>
          <a:stretch/>
        </p:blipFill>
        <p:spPr>
          <a:xfrm>
            <a:off x="5837718" y="2470150"/>
            <a:ext cx="3138784" cy="3916642"/>
          </a:xfrm>
          <a:prstGeom prst="rect">
            <a:avLst/>
          </a:prstGeom>
        </p:spPr>
      </p:pic>
    </p:spTree>
    <p:extLst>
      <p:ext uri="{BB962C8B-B14F-4D97-AF65-F5344CB8AC3E}">
        <p14:creationId xmlns:p14="http://schemas.microsoft.com/office/powerpoint/2010/main" val="41595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850320" y="1818640"/>
            <a:ext cx="1715840" cy="1796375"/>
            <a:chOff x="1870640" y="1818640"/>
            <a:chExt cx="1715840" cy="1796375"/>
          </a:xfrm>
        </p:grpSpPr>
        <p:cxnSp>
          <p:nvCxnSpPr>
            <p:cNvPr id="22" name="Curved Connector 21"/>
            <p:cNvCxnSpPr/>
            <p:nvPr/>
          </p:nvCxnSpPr>
          <p:spPr>
            <a:xfrm rot="5400000">
              <a:off x="2712121" y="2571082"/>
              <a:ext cx="670563" cy="547438"/>
            </a:xfrm>
            <a:prstGeom prst="curvedConnector3">
              <a:avLst>
                <a:gd name="adj1" fmla="val 50000"/>
              </a:avLst>
            </a:prstGeom>
          </p:spPr>
          <p:style>
            <a:lnRef idx="2">
              <a:schemeClr val="accent2"/>
            </a:lnRef>
            <a:fillRef idx="0">
              <a:schemeClr val="accent2"/>
            </a:fillRef>
            <a:effectRef idx="1">
              <a:schemeClr val="accent2"/>
            </a:effectRef>
            <a:fontRef idx="minor">
              <a:schemeClr val="tx1"/>
            </a:fontRef>
          </p:style>
        </p:cxnSp>
        <p:sp>
          <p:nvSpPr>
            <p:cNvPr id="19" name="Oval 18"/>
            <p:cNvSpPr/>
            <p:nvPr/>
          </p:nvSpPr>
          <p:spPr>
            <a:xfrm>
              <a:off x="3102680" y="1818640"/>
              <a:ext cx="483800" cy="68072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ounded Rectangle 12"/>
            <p:cNvSpPr/>
            <p:nvPr/>
          </p:nvSpPr>
          <p:spPr>
            <a:xfrm>
              <a:off x="1870640" y="3103126"/>
              <a:ext cx="1450480" cy="511889"/>
            </a:xfrm>
            <a:prstGeom prst="roundRect">
              <a:avLst>
                <a:gd name="adj" fmla="val 27256"/>
              </a:avLst>
            </a:prstGeom>
            <a:ln/>
          </p:spPr>
          <p:style>
            <a:lnRef idx="1">
              <a:schemeClr val="accent2"/>
            </a:lnRef>
            <a:fillRef idx="3">
              <a:schemeClr val="accent2"/>
            </a:fillRef>
            <a:effectRef idx="2">
              <a:schemeClr val="accent2"/>
            </a:effectRef>
            <a:fontRef idx="minor">
              <a:schemeClr val="lt1"/>
            </a:fontRef>
          </p:style>
          <p:txBody>
            <a:bodyPr rtlCol="0" anchor="t"/>
            <a:lstStyle/>
            <a:p>
              <a:pPr algn="ctr"/>
              <a:r>
                <a:rPr lang="en-US" sz="2000" dirty="0" smtClean="0">
                  <a:solidFill>
                    <a:schemeClr val="tx1"/>
                  </a:solidFill>
                </a:rPr>
                <a:t>Final state</a:t>
              </a:r>
            </a:p>
          </p:txBody>
        </p:sp>
      </p:grpSp>
      <p:grpSp>
        <p:nvGrpSpPr>
          <p:cNvPr id="27" name="Group 26"/>
          <p:cNvGrpSpPr/>
          <p:nvPr/>
        </p:nvGrpSpPr>
        <p:grpSpPr>
          <a:xfrm>
            <a:off x="4041000" y="1818640"/>
            <a:ext cx="1658760" cy="1619766"/>
            <a:chOff x="4041000" y="1818640"/>
            <a:chExt cx="1658760" cy="1619766"/>
          </a:xfrm>
        </p:grpSpPr>
        <p:cxnSp>
          <p:nvCxnSpPr>
            <p:cNvPr id="17" name="Curved Connector 16"/>
            <p:cNvCxnSpPr/>
            <p:nvPr/>
          </p:nvCxnSpPr>
          <p:spPr>
            <a:xfrm rot="16200000" flipH="1">
              <a:off x="4227542" y="2480458"/>
              <a:ext cx="467797" cy="424320"/>
            </a:xfrm>
            <a:prstGeom prst="curvedConnector3">
              <a:avLst/>
            </a:prstGeom>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4041000" y="1818640"/>
              <a:ext cx="396240" cy="68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249280" y="2926517"/>
              <a:ext cx="145048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p>
          </p:txBody>
        </p:sp>
      </p:grpSp>
      <p:grpSp>
        <p:nvGrpSpPr>
          <p:cNvPr id="29" name="Group 28"/>
          <p:cNvGrpSpPr/>
          <p:nvPr/>
        </p:nvGrpSpPr>
        <p:grpSpPr>
          <a:xfrm>
            <a:off x="2589600" y="1818640"/>
            <a:ext cx="2713920" cy="2926080"/>
            <a:chOff x="2599760" y="1818640"/>
            <a:chExt cx="2713920" cy="2926080"/>
          </a:xfrm>
        </p:grpSpPr>
        <p:cxnSp>
          <p:nvCxnSpPr>
            <p:cNvPr id="25" name="Curved Connector 24"/>
            <p:cNvCxnSpPr/>
            <p:nvPr/>
          </p:nvCxnSpPr>
          <p:spPr>
            <a:xfrm rot="16200000" flipH="1">
              <a:off x="3223326" y="3010248"/>
              <a:ext cx="1601910" cy="424320"/>
            </a:xfrm>
            <a:prstGeom prst="curvedConnector3">
              <a:avLst/>
            </a:prstGeom>
          </p:spPr>
          <p:style>
            <a:lnRef idx="2">
              <a:schemeClr val="accent3"/>
            </a:lnRef>
            <a:fillRef idx="0">
              <a:schemeClr val="accent3"/>
            </a:fillRef>
            <a:effectRef idx="1">
              <a:schemeClr val="accent3"/>
            </a:effectRef>
            <a:fontRef idx="minor">
              <a:schemeClr val="tx1"/>
            </a:fontRef>
          </p:style>
        </p:cxnSp>
        <p:sp>
          <p:nvSpPr>
            <p:cNvPr id="20" name="Oval 19"/>
            <p:cNvSpPr/>
            <p:nvPr/>
          </p:nvSpPr>
          <p:spPr>
            <a:xfrm>
              <a:off x="3505200" y="1818640"/>
              <a:ext cx="629920" cy="68072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Rounded Rectangle 13"/>
            <p:cNvSpPr/>
            <p:nvPr/>
          </p:nvSpPr>
          <p:spPr>
            <a:xfrm>
              <a:off x="2599760" y="3917871"/>
              <a:ext cx="2713920" cy="826849"/>
            </a:xfrm>
            <a:prstGeom prst="roundRect">
              <a:avLst>
                <a:gd name="adj" fmla="val 18655"/>
              </a:avLst>
            </a:prstGeom>
            <a:ln/>
          </p:spPr>
          <p:style>
            <a:lnRef idx="1">
              <a:schemeClr val="accent3"/>
            </a:lnRef>
            <a:fillRef idx="3">
              <a:schemeClr val="accent3"/>
            </a:fillRef>
            <a:effectRef idx="2">
              <a:schemeClr val="accent3"/>
            </a:effectRef>
            <a:fontRef idx="minor">
              <a:schemeClr val="lt1"/>
            </a:fontRef>
          </p:style>
          <p:txBody>
            <a:bodyPr rtlCol="0" anchor="t"/>
            <a:lstStyle/>
            <a:p>
              <a:pPr algn="ctr"/>
              <a:r>
                <a:rPr lang="en-US" sz="2000" dirty="0" smtClean="0">
                  <a:solidFill>
                    <a:schemeClr val="tx1"/>
                  </a:solidFill>
                </a:rPr>
                <a:t>Dipole (transition) operator</a:t>
              </a:r>
            </a:p>
          </p:txBody>
        </p:sp>
      </p:grpSp>
      <p:grpSp>
        <p:nvGrpSpPr>
          <p:cNvPr id="32" name="Group 31"/>
          <p:cNvGrpSpPr/>
          <p:nvPr/>
        </p:nvGrpSpPr>
        <p:grpSpPr>
          <a:xfrm>
            <a:off x="4673601" y="1094661"/>
            <a:ext cx="4227759" cy="1719659"/>
            <a:chOff x="4673601" y="1094661"/>
            <a:chExt cx="4227759" cy="1719659"/>
          </a:xfrm>
        </p:grpSpPr>
        <p:sp>
          <p:nvSpPr>
            <p:cNvPr id="21" name="Oval 20"/>
            <p:cNvSpPr/>
            <p:nvPr/>
          </p:nvSpPr>
          <p:spPr>
            <a:xfrm>
              <a:off x="4673601" y="1493520"/>
              <a:ext cx="3454399" cy="13208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Rounded Rectangle 15"/>
            <p:cNvSpPr/>
            <p:nvPr/>
          </p:nvSpPr>
          <p:spPr>
            <a:xfrm>
              <a:off x="6441440" y="1094661"/>
              <a:ext cx="2459920" cy="511889"/>
            </a:xfrm>
            <a:prstGeom prst="roundRect">
              <a:avLst>
                <a:gd name="adj" fmla="val 27256"/>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en-US" sz="2000" dirty="0">
                  <a:solidFill>
                    <a:schemeClr val="tx1"/>
                  </a:solidFill>
                </a:rPr>
                <a:t>Energy conservation</a:t>
              </a:r>
            </a:p>
          </p:txBody>
        </p:sp>
      </p:gr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spTree>
    <p:extLst>
      <p:ext uri="{BB962C8B-B14F-4D97-AF65-F5344CB8AC3E}">
        <p14:creationId xmlns:p14="http://schemas.microsoft.com/office/powerpoint/2010/main" val="82789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2781" b="8648"/>
          <a:stretch/>
        </p:blipFill>
        <p:spPr>
          <a:xfrm>
            <a:off x="0" y="2514600"/>
            <a:ext cx="9144000" cy="37846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95767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2585" b="7272"/>
          <a:stretch/>
        </p:blipFill>
        <p:spPr>
          <a:xfrm>
            <a:off x="0" y="2501900"/>
            <a:ext cx="9144000" cy="3886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837830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1798" b="7468"/>
          <a:stretch/>
        </p:blipFill>
        <p:spPr>
          <a:xfrm>
            <a:off x="0" y="2451100"/>
            <a:ext cx="9144000" cy="39243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019160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4516"/>
          <a:stretch/>
        </p:blipFill>
        <p:spPr>
          <a:xfrm>
            <a:off x="3392676" y="1062911"/>
            <a:ext cx="5139324" cy="5370596"/>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4884422" y="6525736"/>
            <a:ext cx="3647578" cy="307777"/>
          </a:xfrm>
          <a:prstGeom prst="rect">
            <a:avLst/>
          </a:prstGeom>
          <a:noFill/>
        </p:spPr>
        <p:txBody>
          <a:bodyPr wrap="none" rtlCol="0">
            <a:spAutoFit/>
          </a:bodyPr>
          <a:lstStyle/>
          <a:p>
            <a:r>
              <a:rPr lang="en-US" sz="1400" dirty="0" smtClean="0"/>
              <a:t>C. T. Chen </a:t>
            </a:r>
            <a:r>
              <a:rPr lang="en-US" sz="1400" i="1" dirty="0" smtClean="0"/>
              <a:t>et al. </a:t>
            </a:r>
            <a:r>
              <a:rPr lang="en-US" sz="1400" dirty="0" smtClean="0"/>
              <a:t>Phys. Rev. </a:t>
            </a:r>
            <a:r>
              <a:rPr lang="en-US" sz="1400" dirty="0" err="1" smtClean="0"/>
              <a:t>Lett</a:t>
            </a:r>
            <a:r>
              <a:rPr lang="en-US" sz="1400" dirty="0" smtClean="0"/>
              <a:t>. </a:t>
            </a:r>
            <a:r>
              <a:rPr lang="en-US" sz="1400" b="1" dirty="0" smtClean="0"/>
              <a:t>68</a:t>
            </a:r>
            <a:r>
              <a:rPr lang="en-US" sz="1400" dirty="0" smtClean="0"/>
              <a:t>, 2543 (1992)</a:t>
            </a:r>
            <a:endParaRPr lang="en-US" sz="1400" dirty="0"/>
          </a:p>
        </p:txBody>
      </p:sp>
      <p:pic>
        <p:nvPicPr>
          <p:cNvPr id="7" name="Picture 6" descr="Haverkort x-ray spectroscopy 03A (dragged).pdf"/>
          <p:cNvPicPr>
            <a:picLocks noChangeAspect="1"/>
          </p:cNvPicPr>
          <p:nvPr/>
        </p:nvPicPr>
        <p:blipFill rotWithShape="1">
          <a:blip r:embed="rId3" cstate="screen">
            <a:extLst>
              <a:ext uri="{28A0092B-C50C-407E-A947-70E740481C1C}">
                <a14:useLocalDpi xmlns:a14="http://schemas.microsoft.com/office/drawing/2010/main"/>
              </a:ext>
            </a:extLst>
          </a:blip>
          <a:srcRect l="19861" t="31798" r="20833" b="7468"/>
          <a:stretch/>
        </p:blipFill>
        <p:spPr>
          <a:xfrm>
            <a:off x="0" y="1062911"/>
            <a:ext cx="4317999" cy="3124735"/>
          </a:xfrm>
          <a:prstGeom prst="rect">
            <a:avLst/>
          </a:prstGeom>
          <a:solidFill>
            <a:schemeClr val="bg1"/>
          </a:solidFill>
        </p:spPr>
      </p:pic>
    </p:spTree>
    <p:extLst>
      <p:ext uri="{BB962C8B-B14F-4D97-AF65-F5344CB8AC3E}">
        <p14:creationId xmlns:p14="http://schemas.microsoft.com/office/powerpoint/2010/main" val="2297577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23" name="Group 22"/>
          <p:cNvGrpSpPr/>
          <p:nvPr/>
        </p:nvGrpSpPr>
        <p:grpSpPr>
          <a:xfrm>
            <a:off x="-99908" y="2525441"/>
            <a:ext cx="2561994" cy="3662127"/>
            <a:chOff x="-99908" y="2525441"/>
            <a:chExt cx="2561994" cy="3662127"/>
          </a:xfrm>
        </p:grpSpPr>
        <p:sp>
          <p:nvSpPr>
            <p:cNvPr id="24" name="Pie 2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5"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6" name="TextBox 3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37" name="Straight Arrow Connector 3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pic>
        <p:nvPicPr>
          <p:cNvPr id="38" name="Picture 37" descr="PES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Tree>
    <p:extLst>
      <p:ext uri="{BB962C8B-B14F-4D97-AF65-F5344CB8AC3E}">
        <p14:creationId xmlns:p14="http://schemas.microsoft.com/office/powerpoint/2010/main" val="3983101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Use </a:t>
            </a:r>
            <a:r>
              <a:rPr lang="en-US" sz="2400" dirty="0" err="1" smtClean="0"/>
              <a:t>NiO</a:t>
            </a:r>
            <a:r>
              <a:rPr lang="en-US" sz="2400" dirty="0" smtClean="0"/>
              <a:t> as an example material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34" name="Group 33"/>
          <p:cNvGrpSpPr/>
          <p:nvPr/>
        </p:nvGrpSpPr>
        <p:grpSpPr>
          <a:xfrm>
            <a:off x="1282700" y="2255827"/>
            <a:ext cx="4292600" cy="2519373"/>
            <a:chOff x="1282700" y="2255827"/>
            <a:chExt cx="4292600" cy="2519373"/>
          </a:xfrm>
        </p:grpSpPr>
        <p:sp>
          <p:nvSpPr>
            <p:cNvPr id="9" name="Donut 8"/>
            <p:cNvSpPr/>
            <p:nvPr/>
          </p:nvSpPr>
          <p:spPr>
            <a:xfrm>
              <a:off x="47498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39979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649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Ni</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8</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85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Partly filled degenerate </a:t>
            </a:r>
            <a:r>
              <a:rPr lang="en-US" sz="2400" i="1" dirty="0" smtClean="0"/>
              <a:t>d</a:t>
            </a:r>
            <a:r>
              <a:rPr lang="en-US" sz="2400" dirty="0" smtClean="0"/>
              <a:t>-shell – in LDA </a:t>
            </a:r>
            <a:r>
              <a:rPr lang="en-US" sz="2400" dirty="0" err="1" smtClean="0"/>
              <a:t>NiO</a:t>
            </a:r>
            <a:r>
              <a:rPr lang="en-US" sz="2400" dirty="0" smtClean="0"/>
              <a:t> is a metal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9" name="Picture 18"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7448"/>
          <a:stretch/>
        </p:blipFill>
        <p:spPr>
          <a:xfrm>
            <a:off x="0" y="1392766"/>
            <a:ext cx="9144000" cy="4983912"/>
          </a:xfrm>
          <a:prstGeom prst="rect">
            <a:avLst/>
          </a:prstGeom>
        </p:spPr>
      </p:pic>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8915" t="15420" r="33355" b="62795"/>
          <a:stretch/>
        </p:blipFill>
        <p:spPr>
          <a:xfrm>
            <a:off x="6610032" y="1392766"/>
            <a:ext cx="2178367" cy="1407584"/>
          </a:xfrm>
          <a:prstGeom prst="rect">
            <a:avLst/>
          </a:prstGeom>
        </p:spPr>
      </p:pic>
      <p:sp>
        <p:nvSpPr>
          <p:cNvPr id="2" name="Rectangle 1"/>
          <p:cNvSpPr/>
          <p:nvPr/>
        </p:nvSpPr>
        <p:spPr>
          <a:xfrm>
            <a:off x="7213600" y="2048933"/>
            <a:ext cx="1574799" cy="5249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63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81589" y="4129271"/>
            <a:ext cx="304959" cy="1368583"/>
            <a:chOff x="6381589" y="3136897"/>
            <a:chExt cx="304959" cy="1368583"/>
          </a:xfrm>
        </p:grpSpPr>
        <p:pic>
          <p:nvPicPr>
            <p:cNvPr id="19" name="Picture 18"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348" t="27337" r="38757" b="62795"/>
            <a:stretch/>
          </p:blipFill>
          <p:spPr>
            <a:xfrm rot="16200000" flipV="1">
              <a:off x="5849779" y="3668710"/>
              <a:ext cx="1368580" cy="304959"/>
            </a:xfrm>
            <a:prstGeom prst="rect">
              <a:avLst/>
            </a:prstGeom>
          </p:spPr>
        </p:pic>
        <p:sp>
          <p:nvSpPr>
            <p:cNvPr id="20" name="Rectangle 19"/>
            <p:cNvSpPr/>
            <p:nvPr/>
          </p:nvSpPr>
          <p:spPr>
            <a:xfrm rot="16200000" flipV="1">
              <a:off x="6420655" y="3205941"/>
              <a:ext cx="281055" cy="1429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743289" y="2914651"/>
            <a:ext cx="304959" cy="2806746"/>
            <a:chOff x="6381589" y="3136897"/>
            <a:chExt cx="304959" cy="1368583"/>
          </a:xfrm>
        </p:grpSpPr>
        <p:pic>
          <p:nvPicPr>
            <p:cNvPr id="25" name="Picture 2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348" t="27337" r="38757" b="62795"/>
            <a:stretch/>
          </p:blipFill>
          <p:spPr>
            <a:xfrm rot="16200000" flipV="1">
              <a:off x="5849779" y="3668710"/>
              <a:ext cx="1368580" cy="304959"/>
            </a:xfrm>
            <a:prstGeom prst="rect">
              <a:avLst/>
            </a:prstGeom>
          </p:spPr>
        </p:pic>
        <p:sp>
          <p:nvSpPr>
            <p:cNvPr id="26" name="Rectangle 25"/>
            <p:cNvSpPr/>
            <p:nvPr/>
          </p:nvSpPr>
          <p:spPr>
            <a:xfrm rot="16200000" flipV="1">
              <a:off x="6420655" y="3205941"/>
              <a:ext cx="281055" cy="1429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99908" y="2525441"/>
            <a:ext cx="2561994" cy="3662127"/>
            <a:chOff x="-99908" y="2525441"/>
            <a:chExt cx="2561994" cy="3662127"/>
          </a:xfrm>
        </p:grpSpPr>
        <p:sp>
          <p:nvSpPr>
            <p:cNvPr id="31" name="Pie 30"/>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3"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0" name="TextBox 49"/>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2" name="Straight Arrow Connector 5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4743289" y="3975099"/>
            <a:ext cx="230876" cy="170603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a:off x="4743289" y="3208867"/>
            <a:ext cx="152401" cy="766232"/>
          </a:xfrm>
          <a:prstGeom prst="r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6381589" y="4674428"/>
            <a:ext cx="230876" cy="79379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ight Triangle 58"/>
          <p:cNvSpPr/>
          <p:nvPr/>
        </p:nvSpPr>
        <p:spPr>
          <a:xfrm>
            <a:off x="6381589" y="4276492"/>
            <a:ext cx="192778" cy="397935"/>
          </a:xfrm>
          <a:prstGeom prst="r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Haverkort_16.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41" name="Rounded Rectangle 40"/>
          <p:cNvSpPr/>
          <p:nvPr/>
        </p:nvSpPr>
        <p:spPr>
          <a:xfrm>
            <a:off x="4851398" y="123538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is sharper than LDA empty density of states</a:t>
            </a:r>
          </a:p>
        </p:txBody>
      </p:sp>
      <p:sp>
        <p:nvSpPr>
          <p:cNvPr id="42" name="Rounded Rectangle 41"/>
          <p:cNvSpPr/>
          <p:nvPr/>
        </p:nvSpPr>
        <p:spPr>
          <a:xfrm>
            <a:off x="4867366" y="206850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Branching ratio (</a:t>
            </a:r>
            <a:r>
              <a:rPr lang="en-US" sz="2000" i="1" dirty="0" smtClean="0">
                <a:solidFill>
                  <a:schemeClr val="tx1"/>
                </a:solidFill>
              </a:rPr>
              <a:t>L</a:t>
            </a:r>
            <a:r>
              <a:rPr lang="en-US" sz="2000" i="1" baseline="-25000" dirty="0" smtClean="0">
                <a:solidFill>
                  <a:schemeClr val="tx1"/>
                </a:solidFill>
              </a:rPr>
              <a:t>2</a:t>
            </a:r>
            <a:r>
              <a:rPr lang="en-US" sz="2000" dirty="0" smtClean="0">
                <a:solidFill>
                  <a:schemeClr val="tx1"/>
                </a:solidFill>
              </a:rPr>
              <a:t>, </a:t>
            </a:r>
            <a:r>
              <a:rPr lang="en-US" sz="2000" i="1" dirty="0" smtClean="0">
                <a:solidFill>
                  <a:schemeClr val="tx1"/>
                </a:solidFill>
              </a:rPr>
              <a:t>L</a:t>
            </a:r>
            <a:r>
              <a:rPr lang="en-US" sz="2000" i="1" baseline="-25000" dirty="0" smtClean="0">
                <a:solidFill>
                  <a:schemeClr val="tx1"/>
                </a:solidFill>
              </a:rPr>
              <a:t>3</a:t>
            </a:r>
            <a:r>
              <a:rPr lang="en-US" sz="2000" dirty="0" smtClean="0">
                <a:solidFill>
                  <a:schemeClr val="tx1"/>
                </a:solidFill>
              </a:rPr>
              <a:t> intensity ratio is not 3:2)</a:t>
            </a:r>
          </a:p>
        </p:txBody>
      </p:sp>
      <p:sp>
        <p:nvSpPr>
          <p:cNvPr id="44" name="Rounded Rectangle 43"/>
          <p:cNvSpPr/>
          <p:nvPr/>
        </p:nvSpPr>
        <p:spPr>
          <a:xfrm>
            <a:off x="4867366" y="2914652"/>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shows more structure (</a:t>
            </a:r>
            <a:r>
              <a:rPr lang="en-US" sz="2000" dirty="0" err="1" smtClean="0">
                <a:solidFill>
                  <a:schemeClr val="tx1"/>
                </a:solidFill>
              </a:rPr>
              <a:t>multiplets</a:t>
            </a:r>
            <a:r>
              <a:rPr lang="en-US" sz="2000" dirty="0" smtClean="0">
                <a:solidFill>
                  <a:schemeClr val="tx1"/>
                </a:solidFill>
              </a:rPr>
              <a:t>) than DOS</a:t>
            </a:r>
          </a:p>
        </p:txBody>
      </p:sp>
    </p:spTree>
    <p:extLst>
      <p:ext uri="{BB962C8B-B14F-4D97-AF65-F5344CB8AC3E}">
        <p14:creationId xmlns:p14="http://schemas.microsoft.com/office/powerpoint/2010/main" val="19504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Challenges in solid state </a:t>
            </a:r>
            <a:r>
              <a:rPr lang="en-US" sz="2400" dirty="0" smtClean="0"/>
              <a:t>physics / chemistry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1220536"/>
            <a:ext cx="7920000" cy="3554664"/>
          </a:xfrm>
          <a:prstGeom prst="rect">
            <a:avLst/>
          </a:prstGeom>
        </p:spPr>
      </p:pic>
      <p:sp>
        <p:nvSpPr>
          <p:cNvPr id="11" name="Oval 10"/>
          <p:cNvSpPr/>
          <p:nvPr/>
        </p:nvSpPr>
        <p:spPr>
          <a:xfrm>
            <a:off x="2007561" y="2487930"/>
            <a:ext cx="4328093" cy="2287269"/>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58000" y="4847868"/>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Important for technology</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14" name="Rounded Rectangle 13"/>
          <p:cNvSpPr/>
          <p:nvPr/>
        </p:nvSpPr>
        <p:spPr>
          <a:xfrm>
            <a:off x="358000" y="5397500"/>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Important in biochemistry (active centers of enzymes)</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15" name="Rounded Rectangle 14"/>
          <p:cNvSpPr/>
          <p:nvPr/>
        </p:nvSpPr>
        <p:spPr>
          <a:xfrm>
            <a:off x="358000" y="5955768"/>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Often open shell systems, involved to understand</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61954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99908" y="2525441"/>
            <a:ext cx="2561994" cy="3662127"/>
            <a:chOff x="-99908" y="2525441"/>
            <a:chExt cx="2561994" cy="3662127"/>
          </a:xfrm>
        </p:grpSpPr>
        <p:sp>
          <p:nvSpPr>
            <p:cNvPr id="31" name="Pie 30"/>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3"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0" name="TextBox 49"/>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2" name="Straight Arrow Connector 5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Rounded Rectangle 19"/>
          <p:cNvSpPr/>
          <p:nvPr/>
        </p:nvSpPr>
        <p:spPr>
          <a:xfrm>
            <a:off x="4851398" y="123538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is sharper than LDA empty density of states</a:t>
            </a:r>
          </a:p>
        </p:txBody>
      </p:sp>
      <p:sp>
        <p:nvSpPr>
          <p:cNvPr id="21" name="Rounded Rectangle 20"/>
          <p:cNvSpPr/>
          <p:nvPr/>
        </p:nvSpPr>
        <p:spPr>
          <a:xfrm>
            <a:off x="4867366" y="206850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Branching ratio (</a:t>
            </a:r>
            <a:r>
              <a:rPr lang="en-US" sz="2000" i="1" dirty="0" smtClean="0">
                <a:solidFill>
                  <a:schemeClr val="tx1"/>
                </a:solidFill>
              </a:rPr>
              <a:t>L</a:t>
            </a:r>
            <a:r>
              <a:rPr lang="en-US" sz="2000" i="1" baseline="-25000" dirty="0" smtClean="0">
                <a:solidFill>
                  <a:schemeClr val="tx1"/>
                </a:solidFill>
              </a:rPr>
              <a:t>2</a:t>
            </a:r>
            <a:r>
              <a:rPr lang="en-US" sz="2000" dirty="0" smtClean="0">
                <a:solidFill>
                  <a:schemeClr val="tx1"/>
                </a:solidFill>
              </a:rPr>
              <a:t>, </a:t>
            </a:r>
            <a:r>
              <a:rPr lang="en-US" sz="2000" i="1" dirty="0" smtClean="0">
                <a:solidFill>
                  <a:schemeClr val="tx1"/>
                </a:solidFill>
              </a:rPr>
              <a:t>L</a:t>
            </a:r>
            <a:r>
              <a:rPr lang="en-US" sz="2000" i="1" baseline="-25000" dirty="0" smtClean="0">
                <a:solidFill>
                  <a:schemeClr val="tx1"/>
                </a:solidFill>
              </a:rPr>
              <a:t>3</a:t>
            </a:r>
            <a:r>
              <a:rPr lang="en-US" sz="2000" dirty="0" smtClean="0">
                <a:solidFill>
                  <a:schemeClr val="tx1"/>
                </a:solidFill>
              </a:rPr>
              <a:t> intensity ratio is not 3:2)</a:t>
            </a:r>
          </a:p>
        </p:txBody>
      </p:sp>
      <p:sp>
        <p:nvSpPr>
          <p:cNvPr id="22" name="Rounded Rectangle 21"/>
          <p:cNvSpPr/>
          <p:nvPr/>
        </p:nvSpPr>
        <p:spPr>
          <a:xfrm>
            <a:off x="4867366" y="2914652"/>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shows more structure (</a:t>
            </a:r>
            <a:r>
              <a:rPr lang="en-US" sz="2000" dirty="0" err="1" smtClean="0">
                <a:solidFill>
                  <a:schemeClr val="tx1"/>
                </a:solidFill>
              </a:rPr>
              <a:t>multiplets</a:t>
            </a:r>
            <a:r>
              <a:rPr lang="en-US" sz="2000" dirty="0" smtClean="0">
                <a:solidFill>
                  <a:schemeClr val="tx1"/>
                </a:solidFill>
              </a:rPr>
              <a:t>) than DOS</a:t>
            </a:r>
          </a:p>
        </p:txBody>
      </p:sp>
    </p:spTree>
    <p:extLst>
      <p:ext uri="{BB962C8B-B14F-4D97-AF65-F5344CB8AC3E}">
        <p14:creationId xmlns:p14="http://schemas.microsoft.com/office/powerpoint/2010/main" val="320341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 LDA </a:t>
            </a:r>
            <a:r>
              <a:rPr lang="en-US" sz="2400" dirty="0" err="1" smtClean="0"/>
              <a:t>NiO</a:t>
            </a:r>
            <a:r>
              <a:rPr lang="en-US" sz="2400" dirty="0" smtClean="0"/>
              <a:t> is a metal: </a:t>
            </a:r>
            <a:r>
              <a:rPr lang="en-US" sz="2400" dirty="0"/>
              <a:t>E</a:t>
            </a:r>
            <a:r>
              <a:rPr lang="en-US" sz="2400" dirty="0" smtClean="0"/>
              <a:t>xperimentally it is a good insulator</a:t>
            </a:r>
            <a:endParaRPr lang="en-US" sz="2400" dirty="0"/>
          </a:p>
        </p:txBody>
      </p:sp>
      <p:pic>
        <p:nvPicPr>
          <p:cNvPr id="2" name="Picture 1"/>
          <p:cNvPicPr>
            <a:picLocks noChangeAspect="1"/>
          </p:cNvPicPr>
          <p:nvPr/>
        </p:nvPicPr>
        <p:blipFill>
          <a:blip r:embed="rId3"/>
          <a:stretch>
            <a:fillRect/>
          </a:stretch>
        </p:blipFill>
        <p:spPr>
          <a:xfrm>
            <a:off x="310608" y="1140758"/>
            <a:ext cx="4000115" cy="524734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0723" y="3041782"/>
            <a:ext cx="4515740" cy="3346318"/>
          </a:xfrm>
          <a:prstGeom prst="rect">
            <a:avLst/>
          </a:prstGeom>
        </p:spPr>
      </p:pic>
      <p:sp>
        <p:nvSpPr>
          <p:cNvPr id="5" name="TextBox 4"/>
          <p:cNvSpPr txBox="1"/>
          <p:nvPr/>
        </p:nvSpPr>
        <p:spPr>
          <a:xfrm>
            <a:off x="4310723" y="1321995"/>
            <a:ext cx="3741379" cy="369332"/>
          </a:xfrm>
          <a:prstGeom prst="rect">
            <a:avLst/>
          </a:prstGeom>
          <a:noFill/>
        </p:spPr>
        <p:txBody>
          <a:bodyPr wrap="none" rtlCol="0">
            <a:spAutoFit/>
          </a:bodyPr>
          <a:lstStyle/>
          <a:p>
            <a:r>
              <a:rPr lang="en-US" dirty="0" smtClean="0"/>
              <a:t>F. J. Morin, Phys. Rev. </a:t>
            </a:r>
            <a:r>
              <a:rPr lang="en-US" b="1" dirty="0" smtClean="0"/>
              <a:t>93</a:t>
            </a:r>
            <a:r>
              <a:rPr lang="en-US" dirty="0" smtClean="0"/>
              <a:t>, 1199 (1954)</a:t>
            </a:r>
            <a:endParaRPr lang="en-US" dirty="0"/>
          </a:p>
        </p:txBody>
      </p:sp>
      <p:sp>
        <p:nvSpPr>
          <p:cNvPr id="8" name="TextBox 7"/>
          <p:cNvSpPr txBox="1"/>
          <p:nvPr/>
        </p:nvSpPr>
        <p:spPr>
          <a:xfrm>
            <a:off x="5420113" y="2216635"/>
            <a:ext cx="3111887" cy="646331"/>
          </a:xfrm>
          <a:prstGeom prst="rect">
            <a:avLst/>
          </a:prstGeom>
          <a:noFill/>
        </p:spPr>
        <p:txBody>
          <a:bodyPr wrap="none" rtlCol="0">
            <a:spAutoFit/>
          </a:bodyPr>
          <a:lstStyle/>
          <a:p>
            <a:r>
              <a:rPr lang="en-US" dirty="0" smtClean="0"/>
              <a:t>R. Newman and R. M. </a:t>
            </a:r>
            <a:r>
              <a:rPr lang="en-US" dirty="0" err="1" smtClean="0"/>
              <a:t>Chrenko</a:t>
            </a:r>
            <a:r>
              <a:rPr lang="en-US" dirty="0" smtClean="0"/>
              <a:t>,</a:t>
            </a:r>
          </a:p>
          <a:p>
            <a:r>
              <a:rPr lang="en-US" dirty="0" smtClean="0"/>
              <a:t>Phys. Rev </a:t>
            </a:r>
            <a:r>
              <a:rPr lang="en-US" b="1" dirty="0" smtClean="0"/>
              <a:t>114</a:t>
            </a:r>
            <a:r>
              <a:rPr lang="en-US" dirty="0" smtClean="0"/>
              <a:t> 1507 (1959)</a:t>
            </a:r>
            <a:endParaRPr lang="en-US" dirty="0"/>
          </a:p>
        </p:txBody>
      </p:sp>
      <p:sp>
        <p:nvSpPr>
          <p:cNvPr id="9" name="Rounded Rectangle 8"/>
          <p:cNvSpPr/>
          <p:nvPr/>
        </p:nvSpPr>
        <p:spPr>
          <a:xfrm>
            <a:off x="1758113" y="2621070"/>
            <a:ext cx="2552610" cy="84142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Room temperature</a:t>
            </a:r>
          </a:p>
          <a:p>
            <a:pPr algn="ctr"/>
            <a:r>
              <a:rPr lang="en-US" sz="2000" dirty="0" smtClean="0">
                <a:solidFill>
                  <a:srgbClr val="FF0000"/>
                </a:solidFill>
                <a:latin typeface="Symbol" charset="2"/>
                <a:cs typeface="Symbol" charset="2"/>
              </a:rPr>
              <a:t>r</a:t>
            </a:r>
            <a:r>
              <a:rPr lang="en-US" sz="2000" dirty="0" smtClean="0">
                <a:solidFill>
                  <a:srgbClr val="FF0000"/>
                </a:solidFill>
              </a:rPr>
              <a:t>~10</a:t>
            </a:r>
            <a:r>
              <a:rPr lang="en-US" sz="2000" baseline="30000" dirty="0" smtClean="0">
                <a:solidFill>
                  <a:srgbClr val="FF0000"/>
                </a:solidFill>
              </a:rPr>
              <a:t>5</a:t>
            </a:r>
            <a:r>
              <a:rPr lang="en-US" sz="2000" dirty="0" smtClean="0">
                <a:solidFill>
                  <a:srgbClr val="FF0000"/>
                </a:solidFill>
              </a:rPr>
              <a:t> </a:t>
            </a:r>
            <a:r>
              <a:rPr lang="en-US" sz="2000" dirty="0" smtClean="0">
                <a:solidFill>
                  <a:srgbClr val="FF0000"/>
                </a:solidFill>
                <a:latin typeface="Symbol" charset="2"/>
                <a:cs typeface="Symbol" charset="2"/>
              </a:rPr>
              <a:t>O</a:t>
            </a:r>
            <a:r>
              <a:rPr lang="en-US" sz="2000" dirty="0" smtClean="0">
                <a:solidFill>
                  <a:srgbClr val="FF0000"/>
                </a:solidFill>
              </a:rPr>
              <a:t> cm</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5413380" y="5510078"/>
            <a:ext cx="1518622" cy="87802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Optical-gap</a:t>
            </a:r>
          </a:p>
          <a:p>
            <a:pPr algn="ctr"/>
            <a:r>
              <a:rPr lang="en-US" sz="2000" dirty="0" smtClean="0">
                <a:solidFill>
                  <a:srgbClr val="FF0000"/>
                </a:solidFill>
              </a:rPr>
              <a:t>3.5 – 4.0 </a:t>
            </a:r>
            <a:r>
              <a:rPr lang="en-US" sz="2000" dirty="0" err="1" smtClean="0">
                <a:solidFill>
                  <a:srgbClr val="FF0000"/>
                </a:solidFill>
              </a:rPr>
              <a:t>eV</a:t>
            </a:r>
            <a:endParaRPr lang="en-US" sz="2000" dirty="0" smtClean="0">
              <a:solidFill>
                <a:srgbClr val="FF0000"/>
              </a:solidFill>
            </a:endParaRPr>
          </a:p>
        </p:txBody>
      </p:sp>
      <p:sp>
        <p:nvSpPr>
          <p:cNvPr id="4" name="TextBox 3"/>
          <p:cNvSpPr txBox="1"/>
          <p:nvPr/>
        </p:nvSpPr>
        <p:spPr>
          <a:xfrm rot="16200000">
            <a:off x="-856225" y="3667034"/>
            <a:ext cx="2374305" cy="369332"/>
          </a:xfrm>
          <a:prstGeom prst="rect">
            <a:avLst/>
          </a:prstGeom>
          <a:solidFill>
            <a:schemeClr val="bg1"/>
          </a:solidFill>
        </p:spPr>
        <p:txBody>
          <a:bodyPr wrap="none" rtlCol="0">
            <a:spAutoFit/>
          </a:bodyPr>
          <a:lstStyle/>
          <a:p>
            <a:r>
              <a:rPr lang="en-US" dirty="0" smtClean="0"/>
              <a:t>Conductivity (</a:t>
            </a:r>
            <a:r>
              <a:rPr lang="en-US" dirty="0" smtClean="0">
                <a:latin typeface="Symbol" charset="2"/>
                <a:cs typeface="Symbol" charset="2"/>
              </a:rPr>
              <a:t>W</a:t>
            </a:r>
            <a:r>
              <a:rPr lang="en-US" baseline="30000" dirty="0"/>
              <a:t>-1</a:t>
            </a:r>
            <a:r>
              <a:rPr lang="en-US" dirty="0" smtClean="0"/>
              <a:t> cm</a:t>
            </a:r>
            <a:r>
              <a:rPr lang="en-US" baseline="30000" dirty="0" smtClean="0"/>
              <a:t>-1</a:t>
            </a:r>
            <a:r>
              <a:rPr lang="en-US" dirty="0" smtClean="0"/>
              <a:t>)</a:t>
            </a:r>
            <a:endParaRPr lang="en-US" dirty="0"/>
          </a:p>
        </p:txBody>
      </p:sp>
      <p:sp>
        <p:nvSpPr>
          <p:cNvPr id="11" name="TextBox 10"/>
          <p:cNvSpPr txBox="1"/>
          <p:nvPr/>
        </p:nvSpPr>
        <p:spPr>
          <a:xfrm>
            <a:off x="1615556" y="6139708"/>
            <a:ext cx="1605164" cy="369332"/>
          </a:xfrm>
          <a:prstGeom prst="rect">
            <a:avLst/>
          </a:prstGeom>
          <a:solidFill>
            <a:srgbClr val="FFFFFF"/>
          </a:solidFill>
        </p:spPr>
        <p:txBody>
          <a:bodyPr wrap="none" rtlCol="0">
            <a:spAutoFit/>
          </a:bodyPr>
          <a:lstStyle/>
          <a:p>
            <a:r>
              <a:rPr lang="en-US" dirty="0" smtClean="0"/>
              <a:t>Temperature</a:t>
            </a:r>
            <a:r>
              <a:rPr lang="en-US" baseline="30000" dirty="0" smtClean="0"/>
              <a:t>-1</a:t>
            </a:r>
            <a:endParaRPr lang="en-US"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02057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Mott-Hubbard insulator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15933" b="43448"/>
          <a:stretch/>
        </p:blipFill>
        <p:spPr>
          <a:xfrm>
            <a:off x="0" y="1340556"/>
            <a:ext cx="9144000" cy="2624666"/>
          </a:xfrm>
          <a:prstGeom prst="rect">
            <a:avLst/>
          </a:prstGeom>
        </p:spPr>
      </p:pic>
      <p:sp>
        <p:nvSpPr>
          <p:cNvPr id="5" name="Rounded Rectangle 4"/>
          <p:cNvSpPr/>
          <p:nvPr/>
        </p:nvSpPr>
        <p:spPr>
          <a:xfrm>
            <a:off x="6307667" y="4080568"/>
            <a:ext cx="2328333"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Energy gain W</a:t>
            </a:r>
          </a:p>
          <a:p>
            <a:pPr algn="ctr"/>
            <a:r>
              <a:rPr lang="en-US" sz="2000" dirty="0" smtClean="0">
                <a:solidFill>
                  <a:schemeClr val="tx1"/>
                </a:solidFill>
              </a:rPr>
              <a:t>Energy cost U</a:t>
            </a:r>
          </a:p>
          <a:p>
            <a:pPr marL="342900" indent="-342900" algn="ctr">
              <a:buFont typeface="Arial"/>
              <a:buChar char="•"/>
            </a:pPr>
            <a:endParaRPr lang="en-US" sz="2400" dirty="0">
              <a:solidFill>
                <a:schemeClr val="tx1"/>
              </a:solidFill>
            </a:endParaRPr>
          </a:p>
        </p:txBody>
      </p:sp>
      <p:sp>
        <p:nvSpPr>
          <p:cNvPr id="8" name="Rounded Rectangle 7"/>
          <p:cNvSpPr/>
          <p:nvPr/>
        </p:nvSpPr>
        <p:spPr>
          <a:xfrm>
            <a:off x="612000" y="4080568"/>
            <a:ext cx="4806667"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Difference between anti-ferromagnetic Neel order and spin-singlet configurations</a:t>
            </a:r>
          </a:p>
          <a:p>
            <a:pPr marL="342900" indent="-342900" algn="ctr">
              <a:buFont typeface="Arial"/>
              <a:buChar char="•"/>
            </a:pPr>
            <a:endParaRPr lang="en-US" sz="2400" dirty="0">
              <a:solidFill>
                <a:schemeClr val="tx1"/>
              </a:solidFill>
            </a:endParaRPr>
          </a:p>
        </p:txBody>
      </p:sp>
      <p:grpSp>
        <p:nvGrpSpPr>
          <p:cNvPr id="17" name="Group 16"/>
          <p:cNvGrpSpPr/>
          <p:nvPr/>
        </p:nvGrpSpPr>
        <p:grpSpPr>
          <a:xfrm>
            <a:off x="612000" y="5161423"/>
            <a:ext cx="4806667" cy="1024094"/>
            <a:chOff x="612000" y="5161423"/>
            <a:chExt cx="4806667" cy="1024094"/>
          </a:xfrm>
        </p:grpSpPr>
        <p:sp>
          <p:nvSpPr>
            <p:cNvPr id="3" name="Up Arrow 2"/>
            <p:cNvSpPr/>
            <p:nvPr/>
          </p:nvSpPr>
          <p:spPr>
            <a:xfrm>
              <a:off x="612000" y="5229698"/>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flipV="1">
              <a:off x="1181612" y="5229697"/>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a:off x="2728001" y="5229697"/>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p:cNvSpPr/>
            <p:nvPr/>
          </p:nvSpPr>
          <p:spPr>
            <a:xfrm flipV="1">
              <a:off x="3297612" y="5229696"/>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Up Arrow 11"/>
            <p:cNvSpPr/>
            <p:nvPr/>
          </p:nvSpPr>
          <p:spPr>
            <a:xfrm>
              <a:off x="4926728" y="5229694"/>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flipV="1">
              <a:off x="4357116" y="5229696"/>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789551" y="5612022"/>
              <a:ext cx="567565" cy="1911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55481" y="5161423"/>
              <a:ext cx="97353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86499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Mott-Hubbard insulator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15933" b="43448"/>
          <a:stretch/>
        </p:blipFill>
        <p:spPr>
          <a:xfrm>
            <a:off x="0" y="1340556"/>
            <a:ext cx="9144000" cy="2624666"/>
          </a:xfrm>
          <a:prstGeom prst="rect">
            <a:avLst/>
          </a:prstGeom>
        </p:spPr>
      </p:pic>
      <p:sp>
        <p:nvSpPr>
          <p:cNvPr id="5" name="Rounded Rectangle 4"/>
          <p:cNvSpPr/>
          <p:nvPr/>
        </p:nvSpPr>
        <p:spPr>
          <a:xfrm>
            <a:off x="2551449" y="4459109"/>
            <a:ext cx="3860970" cy="1389958"/>
          </a:xfrm>
          <a:prstGeom prst="roundRect">
            <a:avLst>
              <a:gd name="adj" fmla="val 150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Keep all correlations on a single central site – use a (dynamical) mean-field approximation for the rest of the solid</a:t>
            </a:r>
            <a:r>
              <a:rPr lang="en-US" sz="2000" dirty="0">
                <a:solidFill>
                  <a:schemeClr val="tx1"/>
                </a:solidFill>
              </a:rPr>
              <a:t>.</a:t>
            </a:r>
            <a:endParaRPr lang="en-US" sz="2000" dirty="0" smtClean="0">
              <a:solidFill>
                <a:schemeClr val="tx1"/>
              </a:solidFill>
            </a:endParaRPr>
          </a:p>
        </p:txBody>
      </p:sp>
      <p:sp>
        <p:nvSpPr>
          <p:cNvPr id="4" name="Rectangle 3"/>
          <p:cNvSpPr/>
          <p:nvPr/>
        </p:nvSpPr>
        <p:spPr>
          <a:xfrm>
            <a:off x="3163000" y="1477530"/>
            <a:ext cx="659467" cy="2487692"/>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Rectangle 17"/>
          <p:cNvSpPr/>
          <p:nvPr/>
        </p:nvSpPr>
        <p:spPr>
          <a:xfrm>
            <a:off x="4481934" y="1477530"/>
            <a:ext cx="1184598" cy="2487692"/>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Rectangle 18"/>
          <p:cNvSpPr/>
          <p:nvPr/>
        </p:nvSpPr>
        <p:spPr>
          <a:xfrm>
            <a:off x="3822467" y="1477530"/>
            <a:ext cx="659467" cy="586128"/>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Rectangle 19"/>
          <p:cNvSpPr/>
          <p:nvPr/>
        </p:nvSpPr>
        <p:spPr>
          <a:xfrm>
            <a:off x="3822467" y="2637574"/>
            <a:ext cx="659467" cy="1327647"/>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248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S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correlations in the </a:t>
            </a:r>
            <a:r>
              <a:rPr lang="en-US" sz="2400" i="1" dirty="0"/>
              <a:t>d</a:t>
            </a:r>
            <a:r>
              <a:rPr lang="en-US" sz="2400" dirty="0"/>
              <a:t>-shell</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8" name="Group 7"/>
          <p:cNvGrpSpPr/>
          <p:nvPr/>
        </p:nvGrpSpPr>
        <p:grpSpPr>
          <a:xfrm>
            <a:off x="-99908" y="1763832"/>
            <a:ext cx="2561994" cy="4423734"/>
            <a:chOff x="-99908" y="1763832"/>
            <a:chExt cx="2561994" cy="4423734"/>
          </a:xfrm>
        </p:grpSpPr>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8" name="Straight Connector 17"/>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9" name="Pie 18"/>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Arc 1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2702452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21" name="Group 20"/>
          <p:cNvGrpSpPr/>
          <p:nvPr/>
        </p:nvGrpSpPr>
        <p:grpSpPr>
          <a:xfrm>
            <a:off x="-99908" y="1763832"/>
            <a:ext cx="2561994" cy="4423734"/>
            <a:chOff x="-99908" y="1763832"/>
            <a:chExt cx="2561994" cy="4423734"/>
          </a:xfrm>
        </p:grpSpPr>
        <p:cxnSp>
          <p:nvCxnSpPr>
            <p:cNvPr id="22" name="Straight Connector 2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31" name="Straight Connector 3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32" name="Pie 31"/>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Arc 3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3510893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2818980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8363446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1796016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3540456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3953" y="990000"/>
            <a:ext cx="4429864" cy="5406706"/>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Metal insulator transitions</a:t>
            </a:r>
          </a:p>
          <a:p>
            <a:pPr marL="342900" indent="-342900" algn="ctr">
              <a:buFont typeface="Arial"/>
              <a:buChar char="•"/>
            </a:pPr>
            <a:endParaRPr lang="en-US" sz="2400" dirty="0">
              <a:solidFill>
                <a:schemeClr val="tx1"/>
              </a:solidFill>
            </a:endParaRPr>
          </a:p>
        </p:txBody>
      </p:sp>
      <p:sp>
        <p:nvSpPr>
          <p:cNvPr id="3" name="TextBox 2"/>
          <p:cNvSpPr txBox="1"/>
          <p:nvPr/>
        </p:nvSpPr>
        <p:spPr>
          <a:xfrm>
            <a:off x="4096235" y="5873486"/>
            <a:ext cx="1566955" cy="523220"/>
          </a:xfrm>
          <a:prstGeom prst="rect">
            <a:avLst/>
          </a:prstGeom>
          <a:noFill/>
        </p:spPr>
        <p:txBody>
          <a:bodyPr wrap="none" rtlCol="0">
            <a:spAutoFit/>
          </a:bodyPr>
          <a:lstStyle/>
          <a:p>
            <a:r>
              <a:rPr lang="en-US" sz="1400" dirty="0" smtClean="0"/>
              <a:t>M. </a:t>
            </a:r>
            <a:r>
              <a:rPr lang="en-US" sz="1400" dirty="0" err="1" smtClean="0"/>
              <a:t>Marezio</a:t>
            </a:r>
            <a:r>
              <a:rPr lang="en-US" sz="1400" dirty="0" smtClean="0"/>
              <a:t> </a:t>
            </a:r>
            <a:r>
              <a:rPr lang="en-US" sz="1400" i="1" dirty="0" smtClean="0"/>
              <a:t>et al</a:t>
            </a:r>
            <a:r>
              <a:rPr lang="en-US" sz="1400" dirty="0" smtClean="0"/>
              <a:t>.,</a:t>
            </a:r>
          </a:p>
          <a:p>
            <a:r>
              <a:rPr lang="en-US" sz="1400" dirty="0" smtClean="0"/>
              <a:t>PRB </a:t>
            </a:r>
            <a:r>
              <a:rPr lang="en-US" sz="1400" b="1" dirty="0" smtClean="0"/>
              <a:t>5</a:t>
            </a:r>
            <a:r>
              <a:rPr lang="en-US" sz="1400" dirty="0" smtClean="0"/>
              <a:t>, 2541 (1972)</a:t>
            </a:r>
            <a:endParaRPr lang="en-US" sz="1400" dirty="0"/>
          </a:p>
        </p:txBody>
      </p:sp>
      <p:sp>
        <p:nvSpPr>
          <p:cNvPr id="8" name="TextBox 7"/>
          <p:cNvSpPr txBox="1"/>
          <p:nvPr/>
        </p:nvSpPr>
        <p:spPr>
          <a:xfrm>
            <a:off x="7150816" y="3055586"/>
            <a:ext cx="1657951" cy="523220"/>
          </a:xfrm>
          <a:prstGeom prst="rect">
            <a:avLst/>
          </a:prstGeom>
          <a:noFill/>
        </p:spPr>
        <p:txBody>
          <a:bodyPr wrap="none" rtlCol="0">
            <a:spAutoFit/>
          </a:bodyPr>
          <a:lstStyle/>
          <a:p>
            <a:r>
              <a:rPr lang="en-US" sz="1400" dirty="0" smtClean="0"/>
              <a:t>P. B. Allen </a:t>
            </a:r>
            <a:r>
              <a:rPr lang="en-US" sz="1400" i="1" dirty="0" smtClean="0"/>
              <a:t>et al</a:t>
            </a:r>
            <a:r>
              <a:rPr lang="en-US" sz="1400" dirty="0" smtClean="0"/>
              <a:t>.,</a:t>
            </a:r>
          </a:p>
          <a:p>
            <a:r>
              <a:rPr lang="en-US" sz="1400" dirty="0" smtClean="0"/>
              <a:t>PRB </a:t>
            </a:r>
            <a:r>
              <a:rPr lang="en-US" sz="1400" b="1" dirty="0" smtClean="0"/>
              <a:t>48</a:t>
            </a:r>
            <a:r>
              <a:rPr lang="en-US" sz="1400" dirty="0" smtClean="0"/>
              <a:t>, 4359 (1993)</a:t>
            </a:r>
            <a:endParaRPr lang="en-US" sz="1400" dirty="0"/>
          </a:p>
        </p:txBody>
      </p:sp>
      <p:sp>
        <p:nvSpPr>
          <p:cNvPr id="4" name="TextBox 3"/>
          <p:cNvSpPr txBox="1"/>
          <p:nvPr/>
        </p:nvSpPr>
        <p:spPr>
          <a:xfrm>
            <a:off x="6464669" y="1178467"/>
            <a:ext cx="546469" cy="369332"/>
          </a:xfrm>
          <a:prstGeom prst="rect">
            <a:avLst/>
          </a:prstGeom>
          <a:noFill/>
        </p:spPr>
        <p:txBody>
          <a:bodyPr wrap="none" rtlCol="0">
            <a:spAutoFit/>
          </a:bodyPr>
          <a:lstStyle/>
          <a:p>
            <a:r>
              <a:rPr lang="en-US" dirty="0" smtClean="0"/>
              <a:t>VO</a:t>
            </a:r>
            <a:r>
              <a:rPr lang="en-US" baseline="-25000" dirty="0" smtClean="0"/>
              <a:t>2</a:t>
            </a:r>
            <a:endParaRPr lang="en-US" dirty="0"/>
          </a:p>
        </p:txBody>
      </p:sp>
      <p:sp>
        <p:nvSpPr>
          <p:cNvPr id="5" name="TextBox 4"/>
          <p:cNvSpPr txBox="1"/>
          <p:nvPr/>
        </p:nvSpPr>
        <p:spPr>
          <a:xfrm rot="16200000">
            <a:off x="3090341" y="3191934"/>
            <a:ext cx="1777500" cy="369332"/>
          </a:xfrm>
          <a:prstGeom prst="rect">
            <a:avLst/>
          </a:prstGeom>
          <a:solidFill>
            <a:schemeClr val="bg1"/>
          </a:solidFill>
        </p:spPr>
        <p:txBody>
          <a:bodyPr wrap="none" rtlCol="0">
            <a:spAutoFit/>
          </a:bodyPr>
          <a:lstStyle/>
          <a:p>
            <a:r>
              <a:rPr lang="en-US" dirty="0" smtClean="0"/>
              <a:t>Resistivity (</a:t>
            </a:r>
            <a:r>
              <a:rPr lang="en-US" dirty="0" err="1" smtClean="0">
                <a:latin typeface="Symbol" charset="2"/>
                <a:cs typeface="Symbol" charset="2"/>
              </a:rPr>
              <a:t>W</a:t>
            </a:r>
            <a:r>
              <a:rPr lang="en-US" dirty="0" err="1" smtClean="0"/>
              <a:t>cm</a:t>
            </a:r>
            <a:r>
              <a:rPr lang="en-US" dirty="0" smtClean="0"/>
              <a:t>)</a:t>
            </a:r>
            <a:endParaRPr lang="en-US" dirty="0"/>
          </a:p>
        </p:txBody>
      </p:sp>
    </p:spTree>
    <p:extLst>
      <p:ext uri="{BB962C8B-B14F-4D97-AF65-F5344CB8AC3E}">
        <p14:creationId xmlns:p14="http://schemas.microsoft.com/office/powerpoint/2010/main" val="3650603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4241576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112321" y="1763832"/>
            <a:ext cx="2574407" cy="4423734"/>
            <a:chOff x="-112321" y="1763832"/>
            <a:chExt cx="2574407" cy="4423734"/>
          </a:xfrm>
        </p:grpSpPr>
        <p:sp>
          <p:nvSpPr>
            <p:cNvPr id="8" name="Chord 7"/>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Arc 10"/>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8"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9" name="TextBox 1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0" name="Arc 19"/>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7930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2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112321" y="1763832"/>
            <a:ext cx="2574407" cy="4423734"/>
            <a:chOff x="-112321" y="1763832"/>
            <a:chExt cx="2574407" cy="4423734"/>
          </a:xfrm>
        </p:grpSpPr>
        <p:sp>
          <p:nvSpPr>
            <p:cNvPr id="8" name="Chord 7"/>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Arc 10"/>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8"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9" name="TextBox 1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0" name="Arc 19"/>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54859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8" name="TextBox 7"/>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Haverkort_16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2" y="4808902"/>
            <a:ext cx="4319997" cy="898646"/>
          </a:xfrm>
          <a:prstGeom prst="rect">
            <a:avLst/>
          </a:prstGeom>
        </p:spPr>
      </p:pic>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590551" y="2035349"/>
            <a:ext cx="3286335" cy="3829030"/>
            <a:chOff x="590551" y="2035349"/>
            <a:chExt cx="3286335" cy="3829030"/>
          </a:xfrm>
        </p:grpSpPr>
        <p:sp>
          <p:nvSpPr>
            <p:cNvPr id="27" name="Rounded Rectangle 26"/>
            <p:cNvSpPr/>
            <p:nvPr/>
          </p:nvSpPr>
          <p:spPr>
            <a:xfrm>
              <a:off x="1548553" y="2514166"/>
              <a:ext cx="2328333"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Core – valence interaction</a:t>
              </a:r>
            </a:p>
            <a:p>
              <a:pPr marL="342900" indent="-342900" algn="ctr">
                <a:buFont typeface="Arial"/>
                <a:buChar char="•"/>
              </a:pPr>
              <a:endParaRPr lang="en-US" sz="2400" dirty="0">
                <a:solidFill>
                  <a:schemeClr val="tx1"/>
                </a:solidFill>
              </a:endParaRPr>
            </a:p>
          </p:txBody>
        </p:sp>
        <p:sp>
          <p:nvSpPr>
            <p:cNvPr id="3" name="Freeform 2"/>
            <p:cNvSpPr/>
            <p:nvPr/>
          </p:nvSpPr>
          <p:spPr>
            <a:xfrm>
              <a:off x="1422400" y="2590800"/>
              <a:ext cx="1290320" cy="926515"/>
            </a:xfrm>
            <a:custGeom>
              <a:avLst/>
              <a:gdLst>
                <a:gd name="connsiteX0" fmla="*/ 0 w 1290320"/>
                <a:gd name="connsiteY0" fmla="*/ 0 h 926515"/>
                <a:gd name="connsiteX1" fmla="*/ 518160 w 1290320"/>
                <a:gd name="connsiteY1" fmla="*/ 904240 h 926515"/>
                <a:gd name="connsiteX2" fmla="*/ 1290320 w 1290320"/>
                <a:gd name="connsiteY2" fmla="*/ 650240 h 926515"/>
              </a:gdLst>
              <a:ahLst/>
              <a:cxnLst>
                <a:cxn ang="0">
                  <a:pos x="connsiteX0" y="connsiteY0"/>
                </a:cxn>
                <a:cxn ang="0">
                  <a:pos x="connsiteX1" y="connsiteY1"/>
                </a:cxn>
                <a:cxn ang="0">
                  <a:pos x="connsiteX2" y="connsiteY2"/>
                </a:cxn>
              </a:cxnLst>
              <a:rect l="l" t="t" r="r" b="b"/>
              <a:pathLst>
                <a:path w="1290320" h="926515">
                  <a:moveTo>
                    <a:pt x="0" y="0"/>
                  </a:moveTo>
                  <a:cubicBezTo>
                    <a:pt x="151553" y="397933"/>
                    <a:pt x="303107" y="795867"/>
                    <a:pt x="518160" y="904240"/>
                  </a:cubicBezTo>
                  <a:cubicBezTo>
                    <a:pt x="733213" y="1012613"/>
                    <a:pt x="1159933" y="692573"/>
                    <a:pt x="1290320" y="65024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6" name="Freeform 25"/>
            <p:cNvSpPr/>
            <p:nvPr/>
          </p:nvSpPr>
          <p:spPr>
            <a:xfrm>
              <a:off x="2008532" y="3281680"/>
              <a:ext cx="683868" cy="1788160"/>
            </a:xfrm>
            <a:custGeom>
              <a:avLst/>
              <a:gdLst>
                <a:gd name="connsiteX0" fmla="*/ 175868 w 683868"/>
                <a:gd name="connsiteY0" fmla="*/ 1788160 h 1788160"/>
                <a:gd name="connsiteX1" fmla="*/ 419708 w 683868"/>
                <a:gd name="connsiteY1" fmla="*/ 1402080 h 1788160"/>
                <a:gd name="connsiteX2" fmla="*/ 3148 w 683868"/>
                <a:gd name="connsiteY2" fmla="*/ 904240 h 1788160"/>
                <a:gd name="connsiteX3" fmla="*/ 683868 w 683868"/>
                <a:gd name="connsiteY3" fmla="*/ 0 h 1788160"/>
              </a:gdLst>
              <a:ahLst/>
              <a:cxnLst>
                <a:cxn ang="0">
                  <a:pos x="connsiteX0" y="connsiteY0"/>
                </a:cxn>
                <a:cxn ang="0">
                  <a:pos x="connsiteX1" y="connsiteY1"/>
                </a:cxn>
                <a:cxn ang="0">
                  <a:pos x="connsiteX2" y="connsiteY2"/>
                </a:cxn>
                <a:cxn ang="0">
                  <a:pos x="connsiteX3" y="connsiteY3"/>
                </a:cxn>
              </a:cxnLst>
              <a:rect l="l" t="t" r="r" b="b"/>
              <a:pathLst>
                <a:path w="683868" h="1788160">
                  <a:moveTo>
                    <a:pt x="175868" y="1788160"/>
                  </a:moveTo>
                  <a:cubicBezTo>
                    <a:pt x="312181" y="1668780"/>
                    <a:pt x="448495" y="1549400"/>
                    <a:pt x="419708" y="1402080"/>
                  </a:cubicBezTo>
                  <a:cubicBezTo>
                    <a:pt x="390921" y="1254760"/>
                    <a:pt x="-40879" y="1137920"/>
                    <a:pt x="3148" y="904240"/>
                  </a:cubicBezTo>
                  <a:cubicBezTo>
                    <a:pt x="47175" y="670560"/>
                    <a:pt x="683868" y="0"/>
                    <a:pt x="683868"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 name="Donut 1"/>
            <p:cNvSpPr/>
            <p:nvPr/>
          </p:nvSpPr>
          <p:spPr>
            <a:xfrm>
              <a:off x="1476619" y="4971943"/>
              <a:ext cx="886068" cy="892436"/>
            </a:xfrm>
            <a:prstGeom prst="donut">
              <a:avLst>
                <a:gd name="adj" fmla="val 809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590551" y="2035349"/>
              <a:ext cx="886068" cy="892436"/>
            </a:xfrm>
            <a:prstGeom prst="donut">
              <a:avLst>
                <a:gd name="adj" fmla="val 809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grpSp>
      <p:sp>
        <p:nvSpPr>
          <p:cNvPr id="29" name="TextBox 28"/>
          <p:cNvSpPr txBox="1"/>
          <p:nvPr/>
        </p:nvSpPr>
        <p:spPr>
          <a:xfrm>
            <a:off x="4287520" y="1635760"/>
            <a:ext cx="681722" cy="923330"/>
          </a:xfrm>
          <a:prstGeom prst="rect">
            <a:avLst/>
          </a:prstGeom>
          <a:noFill/>
        </p:spPr>
        <p:txBody>
          <a:bodyPr wrap="none" rtlCol="0">
            <a:spAutoFit/>
          </a:bodyPr>
          <a:lstStyle/>
          <a:p>
            <a:r>
              <a:rPr lang="en-US" dirty="0" smtClean="0"/>
              <a:t>W=1</a:t>
            </a:r>
          </a:p>
          <a:p>
            <a:r>
              <a:rPr lang="en-US" dirty="0" smtClean="0"/>
              <a:t>U=20</a:t>
            </a:r>
          </a:p>
          <a:p>
            <a:r>
              <a:rPr lang="en-US" dirty="0" smtClean="0"/>
              <a:t>Q=0</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c.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4466" y="4644645"/>
            <a:ext cx="4327534" cy="106290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Q=0.25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3303501"/>
            <a:ext cx="4320787" cy="2404047"/>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Q=0.5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4" y="1549198"/>
            <a:ext cx="4320786" cy="4158350"/>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Q=1.0</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f.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5"/>
            <a:ext cx="4331941" cy="417994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Q=1.25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4"/>
            <a:ext cx="4331941" cy="417994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Q=1.5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h.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4"/>
            <a:ext cx="4328529" cy="4176651"/>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Q=1.75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High-</a:t>
            </a:r>
            <a:r>
              <a:rPr lang="en-US" sz="2000" dirty="0" err="1" smtClean="0">
                <a:solidFill>
                  <a:schemeClr val="tx1"/>
                </a:solidFill>
              </a:rPr>
              <a:t>Tc</a:t>
            </a:r>
            <a:r>
              <a:rPr lang="en-US" sz="2000" dirty="0" smtClean="0">
                <a:solidFill>
                  <a:schemeClr val="tx1"/>
                </a:solidFill>
              </a:rPr>
              <a:t> superconductivity</a:t>
            </a:r>
          </a:p>
          <a:p>
            <a:pPr marL="342900" indent="-342900" algn="ctr">
              <a:buFont typeface="Arial"/>
              <a:buChar char="•"/>
            </a:pPr>
            <a:endParaRPr lang="en-US" sz="2400" dirty="0">
              <a:solidFill>
                <a:schemeClr val="tx1"/>
              </a:solidFill>
            </a:endParaRPr>
          </a:p>
        </p:txBody>
      </p:sp>
      <p:pic>
        <p:nvPicPr>
          <p:cNvPr id="3" name="Picture 2"/>
          <p:cNvPicPr>
            <a:picLocks noChangeAspect="1"/>
          </p:cNvPicPr>
          <p:nvPr/>
        </p:nvPicPr>
        <p:blipFill>
          <a:blip r:embed="rId3"/>
          <a:stretch>
            <a:fillRect/>
          </a:stretch>
        </p:blipFill>
        <p:spPr>
          <a:xfrm>
            <a:off x="2741774" y="2212800"/>
            <a:ext cx="6096000" cy="4267200"/>
          </a:xfrm>
          <a:prstGeom prst="rect">
            <a:avLst/>
          </a:prstGeom>
        </p:spPr>
      </p:pic>
    </p:spTree>
    <p:extLst>
      <p:ext uri="{BB962C8B-B14F-4D97-AF65-F5344CB8AC3E}">
        <p14:creationId xmlns:p14="http://schemas.microsoft.com/office/powerpoint/2010/main" val="1691286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8" name="TextBox 7"/>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Haverkort_16i.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41348"/>
            <a:ext cx="4331150" cy="4166200"/>
          </a:xfrm>
          <a:prstGeom prst="rect">
            <a:avLst/>
          </a:prstGeom>
        </p:spPr>
      </p:pic>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Q=2.0</a:t>
            </a:r>
            <a:endParaRPr lang="en-US" dirty="0"/>
          </a:p>
        </p:txBody>
      </p:sp>
      <p:grpSp>
        <p:nvGrpSpPr>
          <p:cNvPr id="2" name="Group 1"/>
          <p:cNvGrpSpPr/>
          <p:nvPr/>
        </p:nvGrpSpPr>
        <p:grpSpPr>
          <a:xfrm>
            <a:off x="5741736" y="1763832"/>
            <a:ext cx="3199064" cy="3666381"/>
            <a:chOff x="5741736" y="1763832"/>
            <a:chExt cx="3199064" cy="3666381"/>
          </a:xfrm>
        </p:grpSpPr>
        <p:sp>
          <p:nvSpPr>
            <p:cNvPr id="26" name="Rounded Rectangle 25"/>
            <p:cNvSpPr/>
            <p:nvPr/>
          </p:nvSpPr>
          <p:spPr>
            <a:xfrm>
              <a:off x="5741736" y="1763832"/>
              <a:ext cx="2328333" cy="524988"/>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Exciton</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27" name="Rounded Rectangle 26"/>
            <p:cNvSpPr/>
            <p:nvPr/>
          </p:nvSpPr>
          <p:spPr>
            <a:xfrm>
              <a:off x="6329680" y="4905225"/>
              <a:ext cx="2611120" cy="524988"/>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Continuum edge jump</a:t>
              </a:r>
            </a:p>
            <a:p>
              <a:pPr marL="342900" indent="-342900" algn="ctr">
                <a:buFont typeface="Arial"/>
                <a:buChar char="•"/>
              </a:pPr>
              <a:endParaRPr lang="en-US" sz="2400" dirty="0">
                <a:solidFill>
                  <a:schemeClr val="tx1"/>
                </a:solidFill>
              </a:endParaRPr>
            </a:p>
          </p:txBody>
        </p:sp>
      </p:gr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grpSp>
        <p:nvGrpSpPr>
          <p:cNvPr id="5" name="Group 4"/>
          <p:cNvGrpSpPr/>
          <p:nvPr/>
        </p:nvGrpSpPr>
        <p:grpSpPr>
          <a:xfrm>
            <a:off x="-112321" y="1763832"/>
            <a:ext cx="2574407" cy="4423734"/>
            <a:chOff x="-112321" y="1763832"/>
            <a:chExt cx="2574407" cy="4423734"/>
          </a:xfrm>
        </p:grpSpPr>
        <p:sp>
          <p:nvSpPr>
            <p:cNvPr id="8" name="Chord 7"/>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Arc 10"/>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8"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9" name="TextBox 1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0" name="Arc 19"/>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6329680" y="3657600"/>
            <a:ext cx="2540000" cy="2067763"/>
          </a:xfrm>
          <a:prstGeom prst="rect">
            <a:avLst/>
          </a:prstGeom>
          <a:solidFill>
            <a:srgbClr val="FFFFFF">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112321" y="1763832"/>
            <a:ext cx="2574407" cy="4423734"/>
            <a:chOff x="-112321" y="1763832"/>
            <a:chExt cx="2574407" cy="4423734"/>
          </a:xfrm>
        </p:grpSpPr>
        <p:sp>
          <p:nvSpPr>
            <p:cNvPr id="5" name="Chord 4"/>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19" name="Arc 18"/>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1" name="Picture 20"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22" name="Oval 21"/>
          <p:cNvSpPr/>
          <p:nvPr/>
        </p:nvSpPr>
        <p:spPr>
          <a:xfrm>
            <a:off x="95469" y="1694432"/>
            <a:ext cx="2806268" cy="4493134"/>
          </a:xfrm>
          <a:prstGeom prst="ellipse">
            <a:avLst/>
          </a:prstGeom>
          <a:gradFill flip="none" rotWithShape="1">
            <a:gsLst>
              <a:gs pos="0">
                <a:srgbClr val="FFFF00">
                  <a:alpha val="81000"/>
                </a:srgbClr>
              </a:gs>
              <a:gs pos="100000">
                <a:schemeClr val="accent6">
                  <a:alpha val="81000"/>
                </a:schemeClr>
              </a:gs>
            </a:gsLst>
            <a:lin ang="2160000" scaled="0"/>
            <a:tileRect/>
          </a:gradFill>
          <a:ln w="25400">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stretch>
            <a:fillRect/>
          </a:stretch>
        </p:blipFill>
        <p:spPr>
          <a:xfrm>
            <a:off x="976274" y="2148406"/>
            <a:ext cx="1390650" cy="457200"/>
          </a:xfrm>
          <a:prstGeom prst="rect">
            <a:avLst/>
          </a:prstGeom>
        </p:spPr>
      </p:pic>
      <p:sp>
        <p:nvSpPr>
          <p:cNvPr id="24" name="Delay 46"/>
          <p:cNvSpPr/>
          <p:nvPr/>
        </p:nvSpPr>
        <p:spPr>
          <a:xfrm rot="4545343">
            <a:off x="217070"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pic>
        <p:nvPicPr>
          <p:cNvPr id="25" name="Picture 24"/>
          <p:cNvPicPr>
            <a:picLocks noChangeAspect="1"/>
          </p:cNvPicPr>
          <p:nvPr/>
        </p:nvPicPr>
        <p:blipFill>
          <a:blip r:embed="rId5"/>
          <a:stretch>
            <a:fillRect/>
          </a:stretch>
        </p:blipFill>
        <p:spPr>
          <a:xfrm>
            <a:off x="565808" y="4973013"/>
            <a:ext cx="1390650" cy="457200"/>
          </a:xfrm>
          <a:prstGeom prst="rect">
            <a:avLst/>
          </a:prstGeom>
        </p:spPr>
      </p:pic>
      <p:pic>
        <p:nvPicPr>
          <p:cNvPr id="26" name="Picture 25"/>
          <p:cNvPicPr>
            <a:picLocks noChangeAspect="1"/>
          </p:cNvPicPr>
          <p:nvPr/>
        </p:nvPicPr>
        <p:blipFill>
          <a:blip r:embed="rId6"/>
          <a:stretch>
            <a:fillRect/>
          </a:stretch>
        </p:blipFill>
        <p:spPr>
          <a:xfrm>
            <a:off x="6621033" y="1220125"/>
            <a:ext cx="1803400" cy="1803400"/>
          </a:xfrm>
          <a:prstGeom prst="rect">
            <a:avLst/>
          </a:prstGeom>
        </p:spPr>
      </p:pic>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Local many body calculations based on parameters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creen Shot 2013-02-19 at 18.26.41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587" y="1995604"/>
            <a:ext cx="3657600" cy="355600"/>
          </a:xfrm>
          <a:prstGeom prst="rect">
            <a:avLst/>
          </a:prstGeom>
        </p:spPr>
      </p:pic>
      <p:pic>
        <p:nvPicPr>
          <p:cNvPr id="22" name="Picture 21" descr="Screen Shot 2013-02-19 at 18.26.48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5587" y="2351204"/>
            <a:ext cx="3314700" cy="279400"/>
          </a:xfrm>
          <a:prstGeom prst="rect">
            <a:avLst/>
          </a:prstGeom>
        </p:spPr>
      </p:pic>
      <p:pic>
        <p:nvPicPr>
          <p:cNvPr id="23" name="Picture 22" descr="Screen Shot 2013-02-19 at 18.26.28 .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2225"/>
            <a:ext cx="9144000" cy="1003379"/>
          </a:xfrm>
          <a:prstGeom prst="rect">
            <a:avLst/>
          </a:prstGeom>
        </p:spPr>
      </p:pic>
      <p:pic>
        <p:nvPicPr>
          <p:cNvPr id="24" name="Picture 23" descr="Screen Shot 2013-02-19 at 18.27.13 .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3145" y="1995604"/>
            <a:ext cx="3545159" cy="4484396"/>
          </a:xfrm>
          <a:prstGeom prst="rect">
            <a:avLst/>
          </a:prstGeom>
        </p:spPr>
      </p:pic>
      <p:sp>
        <p:nvSpPr>
          <p:cNvPr id="32" name="Rectangle 31"/>
          <p:cNvSpPr/>
          <p:nvPr/>
        </p:nvSpPr>
        <p:spPr>
          <a:xfrm>
            <a:off x="3370693" y="4162982"/>
            <a:ext cx="1459953" cy="10155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stretch>
            <a:fillRect/>
          </a:stretch>
        </p:blipFill>
        <p:spPr>
          <a:xfrm>
            <a:off x="166192" y="3357702"/>
            <a:ext cx="4872156" cy="3122297"/>
          </a:xfrm>
          <a:prstGeom prst="rect">
            <a:avLst/>
          </a:prstGeom>
        </p:spPr>
      </p:pic>
    </p:spTree>
    <p:extLst>
      <p:ext uri="{BB962C8B-B14F-4D97-AF65-F5344CB8AC3E}">
        <p14:creationId xmlns:p14="http://schemas.microsoft.com/office/powerpoint/2010/main" val="7198935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Ligand field theory for </a:t>
            </a:r>
            <a:r>
              <a:rPr lang="en-US" sz="2400" dirty="0" err="1" smtClean="0"/>
              <a:t>NiO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34" name="Group 33"/>
          <p:cNvGrpSpPr/>
          <p:nvPr/>
        </p:nvGrpSpPr>
        <p:grpSpPr>
          <a:xfrm>
            <a:off x="1282700" y="2255827"/>
            <a:ext cx="4292600" cy="2519373"/>
            <a:chOff x="1282700" y="2255827"/>
            <a:chExt cx="4292600" cy="2519373"/>
          </a:xfrm>
        </p:grpSpPr>
        <p:sp>
          <p:nvSpPr>
            <p:cNvPr id="9" name="Donut 8"/>
            <p:cNvSpPr/>
            <p:nvPr/>
          </p:nvSpPr>
          <p:spPr>
            <a:xfrm>
              <a:off x="47498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39979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649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Ni</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8</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270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0" y="1368778"/>
            <a:ext cx="3581400" cy="5111222"/>
          </a:xfrm>
          <a:prstGeom prst="rect">
            <a:avLst/>
          </a:prstGeom>
        </p:spPr>
      </p:pic>
      <p:sp>
        <p:nvSpPr>
          <p:cNvPr id="55" name="Donut 54"/>
          <p:cNvSpPr/>
          <p:nvPr/>
        </p:nvSpPr>
        <p:spPr>
          <a:xfrm>
            <a:off x="495299" y="3124200"/>
            <a:ext cx="2845528" cy="3355800"/>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Orbital energy level diagram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51" name="Group 50"/>
          <p:cNvGrpSpPr/>
          <p:nvPr/>
        </p:nvGrpSpPr>
        <p:grpSpPr>
          <a:xfrm>
            <a:off x="3086100" y="3425367"/>
            <a:ext cx="1422400" cy="652436"/>
            <a:chOff x="3086100" y="3425367"/>
            <a:chExt cx="1422400" cy="652436"/>
          </a:xfrm>
        </p:grpSpPr>
        <p:cxnSp>
          <p:nvCxnSpPr>
            <p:cNvPr id="3" name="Straight Connector 2"/>
            <p:cNvCxnSpPr/>
            <p:nvPr/>
          </p:nvCxnSpPr>
          <p:spPr>
            <a:xfrm>
              <a:off x="3086100" y="3759200"/>
              <a:ext cx="14224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023159"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4345276"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217869"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0104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78927"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53998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862101"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184217"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508500" y="3771900"/>
            <a:ext cx="1244600" cy="1431118"/>
            <a:chOff x="4508500" y="3771900"/>
            <a:chExt cx="1244600" cy="1431118"/>
          </a:xfrm>
        </p:grpSpPr>
        <p:cxnSp>
          <p:nvCxnSpPr>
            <p:cNvPr id="9" name="Straight Connector 8"/>
            <p:cNvCxnSpPr/>
            <p:nvPr/>
          </p:nvCxnSpPr>
          <p:spPr>
            <a:xfrm>
              <a:off x="4826000" y="4876800"/>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08500" y="3771900"/>
              <a:ext cx="317500" cy="1104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382059"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5704176"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059943"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898885"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21001"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543117"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4508500" y="2727792"/>
            <a:ext cx="1244600" cy="1031408"/>
            <a:chOff x="4508500" y="2727792"/>
            <a:chExt cx="1244600" cy="1031408"/>
          </a:xfrm>
        </p:grpSpPr>
        <p:cxnSp>
          <p:nvCxnSpPr>
            <p:cNvPr id="8" name="Straight Connector 7"/>
            <p:cNvCxnSpPr/>
            <p:nvPr/>
          </p:nvCxnSpPr>
          <p:spPr>
            <a:xfrm>
              <a:off x="4826000" y="3010825"/>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508500" y="3010825"/>
              <a:ext cx="317500" cy="7483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059943"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21001"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6" name="Curved Connector 55"/>
          <p:cNvCxnSpPr/>
          <p:nvPr/>
        </p:nvCxnSpPr>
        <p:spPr>
          <a:xfrm rot="10800000" flipV="1">
            <a:off x="3340828" y="4889500"/>
            <a:ext cx="1485173" cy="31351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0" name="Donut 59"/>
          <p:cNvSpPr/>
          <p:nvPr/>
        </p:nvSpPr>
        <p:spPr>
          <a:xfrm>
            <a:off x="533399" y="1194782"/>
            <a:ext cx="2845528" cy="2678718"/>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1" name="Curved Connector 60"/>
          <p:cNvCxnSpPr/>
          <p:nvPr/>
        </p:nvCxnSpPr>
        <p:spPr>
          <a:xfrm rot="10800000">
            <a:off x="3413714" y="2414737"/>
            <a:ext cx="1412287" cy="59608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3" name="Rounded Rectangle 62"/>
          <p:cNvSpPr/>
          <p:nvPr/>
        </p:nvSpPr>
        <p:spPr>
          <a:xfrm>
            <a:off x="5956300" y="4628501"/>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smtClean="0">
                <a:solidFill>
                  <a:schemeClr val="tx1"/>
                </a:solidFill>
              </a:rPr>
              <a:t>t</a:t>
            </a:r>
            <a:r>
              <a:rPr lang="en-US" sz="2000" i="1" baseline="-25000" dirty="0" smtClean="0">
                <a:solidFill>
                  <a:schemeClr val="tx1"/>
                </a:solidFill>
              </a:rPr>
              <a:t>2g</a:t>
            </a:r>
            <a:endParaRPr lang="en-US" sz="2000" i="1" dirty="0" smtClean="0">
              <a:solidFill>
                <a:schemeClr val="tx1"/>
              </a:solidFill>
            </a:endParaRPr>
          </a:p>
        </p:txBody>
      </p:sp>
      <p:sp>
        <p:nvSpPr>
          <p:cNvPr id="64" name="Rounded Rectangle 63"/>
          <p:cNvSpPr/>
          <p:nvPr/>
        </p:nvSpPr>
        <p:spPr>
          <a:xfrm>
            <a:off x="5956300" y="2762526"/>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err="1" smtClean="0">
                <a:solidFill>
                  <a:schemeClr val="tx1"/>
                </a:solidFill>
              </a:rPr>
              <a:t>e</a:t>
            </a:r>
            <a:r>
              <a:rPr lang="en-US" sz="2000" i="1" baseline="-25000" dirty="0" err="1" smtClean="0">
                <a:solidFill>
                  <a:schemeClr val="tx1"/>
                </a:solidFill>
              </a:rPr>
              <a:t>g</a:t>
            </a:r>
            <a:endParaRPr lang="en-US" sz="2000" i="1" dirty="0" smtClean="0">
              <a:solidFill>
                <a:schemeClr val="tx1"/>
              </a:solidFill>
            </a:endParaRPr>
          </a:p>
        </p:txBody>
      </p:sp>
    </p:spTree>
    <p:extLst>
      <p:ext uri="{BB962C8B-B14F-4D97-AF65-F5344CB8AC3E}">
        <p14:creationId xmlns:p14="http://schemas.microsoft.com/office/powerpoint/2010/main" val="11246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60" grpId="0" animBg="1"/>
      <p:bldP spid="60" grpId="1" animBg="1"/>
      <p:bldP spid="63" grpId="0" animBg="1"/>
      <p:bldP spid="6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l="31806" t="40841" b="7665"/>
          <a:stretch/>
        </p:blipFill>
        <p:spPr>
          <a:xfrm>
            <a:off x="2908300" y="3035300"/>
            <a:ext cx="6235700" cy="3327400"/>
          </a:xfrm>
          <a:prstGeom prst="rect">
            <a:avLst/>
          </a:prstGeom>
        </p:spPr>
      </p:pic>
      <p:sp>
        <p:nvSpPr>
          <p:cNvPr id="5" name="TextBox 4"/>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Tree>
    <p:extLst>
      <p:ext uri="{BB962C8B-B14F-4D97-AF65-F5344CB8AC3E}">
        <p14:creationId xmlns:p14="http://schemas.microsoft.com/office/powerpoint/2010/main" val="17469759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0841" b="7665"/>
          <a:stretch/>
        </p:blipFill>
        <p:spPr>
          <a:xfrm>
            <a:off x="0" y="3035300"/>
            <a:ext cx="9144000" cy="3327400"/>
          </a:xfrm>
          <a:prstGeom prst="rect">
            <a:avLst/>
          </a:prstGeom>
        </p:spPr>
      </p:pic>
      <p:sp>
        <p:nvSpPr>
          <p:cNvPr id="3" name="TextBox 2"/>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9" name="TextBox 8"/>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1" name="Rounded Rectangle 10"/>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1959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1233" b="17886"/>
          <a:stretch/>
        </p:blipFill>
        <p:spPr>
          <a:xfrm>
            <a:off x="0" y="3060700"/>
            <a:ext cx="9144000" cy="2641600"/>
          </a:xfrm>
          <a:prstGeom prst="rect">
            <a:avLst/>
          </a:prstGeom>
        </p:spPr>
      </p:pic>
      <p:sp>
        <p:nvSpPr>
          <p:cNvPr id="5" name="TextBox 4"/>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8" name="TextBox 7"/>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sp>
        <p:nvSpPr>
          <p:cNvPr id="9" name="TextBox 8"/>
          <p:cNvSpPr txBox="1"/>
          <p:nvPr/>
        </p:nvSpPr>
        <p:spPr>
          <a:xfrm>
            <a:off x="4300814"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10" name="TextBox 9"/>
          <p:cNvSpPr txBox="1"/>
          <p:nvPr/>
        </p:nvSpPr>
        <p:spPr>
          <a:xfrm>
            <a:off x="1971807"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2" name="Rounded Rectangle 11"/>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28014423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XAS final state for </a:t>
            </a:r>
            <a:r>
              <a:rPr lang="en-US" sz="2400" dirty="0" err="1" smtClean="0"/>
              <a:t>NiO</a:t>
            </a:r>
            <a:r>
              <a:rPr lang="en-US" sz="2400" dirty="0" smtClean="0"/>
              <a:t> 2p</a:t>
            </a:r>
            <a:r>
              <a:rPr lang="en-US" sz="2400" baseline="30000" dirty="0" smtClean="0"/>
              <a:t>5</a:t>
            </a:r>
            <a:r>
              <a:rPr lang="en-US" sz="2400" dirty="0" smtClean="0"/>
              <a:t>3d</a:t>
            </a:r>
            <a:r>
              <a:rPr lang="en-US" sz="2400" baseline="30000" dirty="0" smtClean="0"/>
              <a:t>9</a:t>
            </a:r>
            <a:endParaRPr lang="en-US" sz="2400"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5194300" y="1368778"/>
            <a:ext cx="3581400" cy="5111222"/>
          </a:xfrm>
          <a:prstGeom prst="rect">
            <a:avLst/>
          </a:prstGeom>
        </p:spPr>
      </p:pic>
      <p:grpSp>
        <p:nvGrpSpPr>
          <p:cNvPr id="13" name="Group 12"/>
          <p:cNvGrpSpPr/>
          <p:nvPr/>
        </p:nvGrpSpPr>
        <p:grpSpPr>
          <a:xfrm>
            <a:off x="283000" y="3574875"/>
            <a:ext cx="3706000" cy="2905125"/>
            <a:chOff x="5438000" y="1273175"/>
            <a:chExt cx="3706000" cy="2905125"/>
          </a:xfrm>
        </p:grpSpPr>
        <p:pic>
          <p:nvPicPr>
            <p:cNvPr id="14" name="Picture 13" descr="plSoc1.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15" name="Picture 14" descr="plSoc2.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16" name="Group 15"/>
          <p:cNvGrpSpPr/>
          <p:nvPr/>
        </p:nvGrpSpPr>
        <p:grpSpPr>
          <a:xfrm>
            <a:off x="-442100" y="1474584"/>
            <a:ext cx="5026800" cy="2905125"/>
            <a:chOff x="4739500" y="3868075"/>
            <a:chExt cx="5026800" cy="2905125"/>
          </a:xfrm>
        </p:grpSpPr>
        <p:pic>
          <p:nvPicPr>
            <p:cNvPr id="17" name="Picture 16" descr="plSoc3.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18" name="Picture 17" descr="plSoc4.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19" name="Picture 18" descr="plSoc5.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20" name="Picture 19" descr="plSoc6.png"/>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sp>
        <p:nvSpPr>
          <p:cNvPr id="21" name="TextBox 20"/>
          <p:cNvSpPr txBox="1"/>
          <p:nvPr/>
        </p:nvSpPr>
        <p:spPr>
          <a:xfrm>
            <a:off x="1713874" y="1270000"/>
            <a:ext cx="844252" cy="369332"/>
          </a:xfrm>
          <a:prstGeom prst="rect">
            <a:avLst/>
          </a:prstGeom>
          <a:noFill/>
        </p:spPr>
        <p:txBody>
          <a:bodyPr wrap="none" rtlCol="0">
            <a:spAutoFit/>
          </a:bodyPr>
          <a:lstStyle/>
          <a:p>
            <a:r>
              <a:rPr lang="en-US" dirty="0" smtClean="0"/>
              <a:t>Ni – 2p</a:t>
            </a:r>
            <a:endParaRPr lang="en-US" dirty="0"/>
          </a:p>
        </p:txBody>
      </p:sp>
      <p:sp>
        <p:nvSpPr>
          <p:cNvPr id="22" name="TextBox 21"/>
          <p:cNvSpPr txBox="1"/>
          <p:nvPr/>
        </p:nvSpPr>
        <p:spPr>
          <a:xfrm>
            <a:off x="7162174" y="1368778"/>
            <a:ext cx="844252" cy="369332"/>
          </a:xfrm>
          <a:prstGeom prst="rect">
            <a:avLst/>
          </a:prstGeom>
          <a:noFill/>
        </p:spPr>
        <p:txBody>
          <a:bodyPr wrap="none" rtlCol="0">
            <a:spAutoFit/>
          </a:bodyPr>
          <a:lstStyle/>
          <a:p>
            <a:r>
              <a:rPr lang="en-US" dirty="0" smtClean="0"/>
              <a:t>Ni – 3d</a:t>
            </a:r>
            <a:endParaRPr lang="en-US" dirty="0"/>
          </a:p>
        </p:txBody>
      </p:sp>
      <p:sp>
        <p:nvSpPr>
          <p:cNvPr id="2" name="TextBox 1"/>
          <p:cNvSpPr txBox="1"/>
          <p:nvPr/>
        </p:nvSpPr>
        <p:spPr>
          <a:xfrm>
            <a:off x="3581400" y="2273300"/>
            <a:ext cx="890782" cy="369332"/>
          </a:xfrm>
          <a:prstGeom prst="rect">
            <a:avLst/>
          </a:prstGeom>
          <a:noFill/>
        </p:spPr>
        <p:txBody>
          <a:bodyPr wrap="none" rtlCol="0">
            <a:spAutoFit/>
          </a:bodyPr>
          <a:lstStyle/>
          <a:p>
            <a:r>
              <a:rPr lang="en-US" i="1" dirty="0" smtClean="0"/>
              <a:t>L</a:t>
            </a:r>
            <a:r>
              <a:rPr lang="en-US" i="1" baseline="-25000" dirty="0" smtClean="0"/>
              <a:t>3</a:t>
            </a:r>
            <a:r>
              <a:rPr lang="en-US" dirty="0" smtClean="0"/>
              <a:t> edge</a:t>
            </a:r>
            <a:endParaRPr lang="en-US" dirty="0"/>
          </a:p>
        </p:txBody>
      </p:sp>
      <p:sp>
        <p:nvSpPr>
          <p:cNvPr id="23" name="TextBox 22"/>
          <p:cNvSpPr txBox="1"/>
          <p:nvPr/>
        </p:nvSpPr>
        <p:spPr>
          <a:xfrm>
            <a:off x="3695700" y="4483100"/>
            <a:ext cx="890782" cy="369332"/>
          </a:xfrm>
          <a:prstGeom prst="rect">
            <a:avLst/>
          </a:prstGeom>
          <a:noFill/>
        </p:spPr>
        <p:txBody>
          <a:bodyPr wrap="none" rtlCol="0">
            <a:spAutoFit/>
          </a:bodyPr>
          <a:lstStyle/>
          <a:p>
            <a:r>
              <a:rPr lang="en-US" i="1" dirty="0" smtClean="0"/>
              <a:t>L</a:t>
            </a:r>
            <a:r>
              <a:rPr lang="en-US" i="1" baseline="-25000" dirty="0" smtClean="0"/>
              <a:t>2</a:t>
            </a:r>
            <a:r>
              <a:rPr lang="en-US" dirty="0" smtClean="0"/>
              <a:t> edge</a:t>
            </a:r>
            <a:endParaRPr lang="en-US" dirty="0"/>
          </a:p>
        </p:txBody>
      </p:sp>
    </p:spTree>
    <p:extLst>
      <p:ext uri="{BB962C8B-B14F-4D97-AF65-F5344CB8AC3E}">
        <p14:creationId xmlns:p14="http://schemas.microsoft.com/office/powerpoint/2010/main" val="2002932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200" y="1673496"/>
            <a:ext cx="3566160" cy="409194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Active centers in enzymes</a:t>
            </a:r>
          </a:p>
          <a:p>
            <a:pPr marL="342900" indent="-342900" algn="ctr">
              <a:buFont typeface="Arial"/>
              <a:buChar char="•"/>
            </a:pPr>
            <a:endParaRPr lang="en-US" sz="2400" dirty="0">
              <a:solidFill>
                <a:schemeClr val="tx1"/>
              </a:solidFill>
            </a:endParaRPr>
          </a:p>
        </p:txBody>
      </p:sp>
      <p:sp>
        <p:nvSpPr>
          <p:cNvPr id="17" name="Rounded Rectangle 16"/>
          <p:cNvSpPr/>
          <p:nvPr/>
        </p:nvSpPr>
        <p:spPr>
          <a:xfrm>
            <a:off x="612000" y="57908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Fe in </a:t>
            </a:r>
            <a:r>
              <a:rPr lang="en-US" sz="2000" dirty="0" err="1" smtClean="0">
                <a:solidFill>
                  <a:schemeClr val="tx1"/>
                </a:solidFill>
              </a:rPr>
              <a:t>Heme</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nvGrpSpPr>
          <p:cNvPr id="5" name="Group 4"/>
          <p:cNvGrpSpPr/>
          <p:nvPr/>
        </p:nvGrpSpPr>
        <p:grpSpPr>
          <a:xfrm>
            <a:off x="5047765" y="1152796"/>
            <a:ext cx="3484235" cy="5171804"/>
            <a:chOff x="5047765" y="1152796"/>
            <a:chExt cx="3484235" cy="5171804"/>
          </a:xfrm>
        </p:grpSpPr>
        <p:sp>
          <p:nvSpPr>
            <p:cNvPr id="18" name="Rounded Rectangle 17"/>
            <p:cNvSpPr/>
            <p:nvPr/>
          </p:nvSpPr>
          <p:spPr>
            <a:xfrm>
              <a:off x="5047765" y="57908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Mn</a:t>
              </a:r>
              <a:r>
                <a:rPr lang="en-US" sz="2000" dirty="0" smtClean="0">
                  <a:solidFill>
                    <a:schemeClr val="tx1"/>
                  </a:solidFill>
                </a:rPr>
                <a:t> role in photosynthesis</a:t>
              </a:r>
            </a:p>
            <a:p>
              <a:pPr marL="342900" indent="-342900" algn="ctr">
                <a:buFont typeface="Arial"/>
                <a:buChar char="•"/>
              </a:pPr>
              <a:endParaRPr lang="en-US" sz="2400" dirty="0">
                <a:solidFill>
                  <a:schemeClr val="tx1"/>
                </a:solidFill>
              </a:endParaRPr>
            </a:p>
          </p:txBody>
        </p:sp>
        <p:pic>
          <p:nvPicPr>
            <p:cNvPr id="3" name="Picture 2" descr="Haverkort_16b.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7765" y="1152796"/>
              <a:ext cx="3429000" cy="4549140"/>
            </a:xfrm>
            <a:prstGeom prst="rect">
              <a:avLst/>
            </a:prstGeom>
          </p:spPr>
        </p:pic>
        <p:sp>
          <p:nvSpPr>
            <p:cNvPr id="4" name="Rectangle 3"/>
            <p:cNvSpPr/>
            <p:nvPr/>
          </p:nvSpPr>
          <p:spPr>
            <a:xfrm>
              <a:off x="7182141" y="5351848"/>
              <a:ext cx="1043301" cy="3500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521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Local many body calculations based on parameters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Screen Shot 2013-02-19 at 18.26.41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587" y="1995604"/>
            <a:ext cx="3657600" cy="355600"/>
          </a:xfrm>
          <a:prstGeom prst="rect">
            <a:avLst/>
          </a:prstGeom>
        </p:spPr>
      </p:pic>
      <p:pic>
        <p:nvPicPr>
          <p:cNvPr id="5" name="Picture 4" descr="Screen Shot 2013-02-19 at 18.26.48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5587" y="2351204"/>
            <a:ext cx="3314700" cy="279400"/>
          </a:xfrm>
          <a:prstGeom prst="rect">
            <a:avLst/>
          </a:prstGeom>
        </p:spPr>
      </p:pic>
      <p:pic>
        <p:nvPicPr>
          <p:cNvPr id="8" name="Picture 7" descr="Screen Shot 2013-02-19 at 18.26.28 .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2225"/>
            <a:ext cx="9144000" cy="1003379"/>
          </a:xfrm>
          <a:prstGeom prst="rect">
            <a:avLst/>
          </a:prstGeom>
        </p:spPr>
      </p:pic>
      <p:pic>
        <p:nvPicPr>
          <p:cNvPr id="9" name="Picture 8" descr="Screen Shot 2013-02-19 at 18.27.13 .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3145" y="1995604"/>
            <a:ext cx="3545159" cy="4484396"/>
          </a:xfrm>
          <a:prstGeom prst="rect">
            <a:avLst/>
          </a:prstGeom>
        </p:spPr>
      </p:pic>
      <p:sp>
        <p:nvSpPr>
          <p:cNvPr id="10" name="Rectangle 9"/>
          <p:cNvSpPr/>
          <p:nvPr/>
        </p:nvSpPr>
        <p:spPr>
          <a:xfrm>
            <a:off x="3370693" y="4162982"/>
            <a:ext cx="1459953" cy="10155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stretch>
            <a:fillRect/>
          </a:stretch>
        </p:blipFill>
        <p:spPr>
          <a:xfrm>
            <a:off x="166192" y="3357702"/>
            <a:ext cx="4872156" cy="3122297"/>
          </a:xfrm>
          <a:prstGeom prst="rect">
            <a:avLst/>
          </a:prstGeom>
        </p:spPr>
      </p:pic>
      <p:sp>
        <p:nvSpPr>
          <p:cNvPr id="13" name="Rounded Rectangle 12"/>
          <p:cNvSpPr/>
          <p:nvPr/>
        </p:nvSpPr>
        <p:spPr>
          <a:xfrm>
            <a:off x="3253943" y="1679989"/>
            <a:ext cx="4637913" cy="127911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Parameters</a:t>
            </a:r>
          </a:p>
          <a:p>
            <a:pPr algn="ctr"/>
            <a:r>
              <a:rPr lang="en-US" sz="2000" i="1" dirty="0" smtClean="0">
                <a:solidFill>
                  <a:schemeClr val="tx1"/>
                </a:solidFill>
              </a:rPr>
              <a:t>Size of the Coulomb interaction</a:t>
            </a:r>
          </a:p>
          <a:p>
            <a:pPr algn="ctr"/>
            <a:r>
              <a:rPr lang="en-US" sz="2000" i="1" dirty="0" smtClean="0">
                <a:solidFill>
                  <a:schemeClr val="tx1"/>
                </a:solidFill>
              </a:rPr>
              <a:t>Size of the crystal-field</a:t>
            </a:r>
          </a:p>
        </p:txBody>
      </p:sp>
    </p:spTree>
    <p:extLst>
      <p:ext uri="{BB962C8B-B14F-4D97-AF65-F5344CB8AC3E}">
        <p14:creationId xmlns:p14="http://schemas.microsoft.com/office/powerpoint/2010/main" val="51115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calculate these parameters?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5" name="Picture 4"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8" name="Rectangle 7"/>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ounded Rectangle 15"/>
          <p:cNvSpPr/>
          <p:nvPr/>
        </p:nvSpPr>
        <p:spPr>
          <a:xfrm>
            <a:off x="3253943" y="1679989"/>
            <a:ext cx="4637913" cy="127911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Parameters</a:t>
            </a:r>
          </a:p>
          <a:p>
            <a:pPr algn="ctr"/>
            <a:r>
              <a:rPr lang="en-US" sz="2000" i="1" dirty="0" smtClean="0">
                <a:solidFill>
                  <a:schemeClr val="tx1"/>
                </a:solidFill>
              </a:rPr>
              <a:t>Size of the Coulomb interaction</a:t>
            </a:r>
          </a:p>
          <a:p>
            <a:pPr algn="ctr"/>
            <a:r>
              <a:rPr lang="en-US" sz="2000" i="1" dirty="0" smtClean="0">
                <a:solidFill>
                  <a:schemeClr val="tx1"/>
                </a:solidFill>
              </a:rPr>
              <a:t>Size of the crystal-field</a:t>
            </a:r>
          </a:p>
        </p:txBody>
      </p:sp>
    </p:spTree>
    <p:extLst>
      <p:ext uri="{BB962C8B-B14F-4D97-AF65-F5344CB8AC3E}">
        <p14:creationId xmlns:p14="http://schemas.microsoft.com/office/powerpoint/2010/main" val="28205218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Obtain parameters from LDA</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7448"/>
          <a:stretch/>
        </p:blipFill>
        <p:spPr>
          <a:xfrm>
            <a:off x="0" y="1392766"/>
            <a:ext cx="9144000" cy="4983912"/>
          </a:xfrm>
          <a:prstGeom prst="rect">
            <a:avLst/>
          </a:prstGeom>
        </p:spPr>
      </p:pic>
    </p:spTree>
    <p:extLst>
      <p:ext uri="{BB962C8B-B14F-4D97-AF65-F5344CB8AC3E}">
        <p14:creationId xmlns:p14="http://schemas.microsoft.com/office/powerpoint/2010/main" val="28111750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 LDA </a:t>
            </a:r>
            <a:r>
              <a:rPr lang="en-US" sz="2400" dirty="0" err="1" smtClean="0"/>
              <a:t>NiO</a:t>
            </a:r>
            <a:r>
              <a:rPr lang="en-US" sz="2400" dirty="0" smtClean="0"/>
              <a:t> is a metal: </a:t>
            </a:r>
            <a:r>
              <a:rPr lang="en-US" sz="2400" dirty="0"/>
              <a:t>E</a:t>
            </a:r>
            <a:r>
              <a:rPr lang="en-US" sz="2400" dirty="0" smtClean="0"/>
              <a:t>xperimentally it is a good insulator</a:t>
            </a:r>
            <a:endParaRPr lang="en-US" sz="2400" dirty="0"/>
          </a:p>
        </p:txBody>
      </p:sp>
      <p:pic>
        <p:nvPicPr>
          <p:cNvPr id="2" name="Picture 1"/>
          <p:cNvPicPr>
            <a:picLocks noChangeAspect="1"/>
          </p:cNvPicPr>
          <p:nvPr/>
        </p:nvPicPr>
        <p:blipFill>
          <a:blip r:embed="rId3"/>
          <a:stretch>
            <a:fillRect/>
          </a:stretch>
        </p:blipFill>
        <p:spPr>
          <a:xfrm>
            <a:off x="310608" y="1140758"/>
            <a:ext cx="4000115" cy="524734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0723" y="3041782"/>
            <a:ext cx="4515740" cy="3346318"/>
          </a:xfrm>
          <a:prstGeom prst="rect">
            <a:avLst/>
          </a:prstGeom>
        </p:spPr>
      </p:pic>
      <p:sp>
        <p:nvSpPr>
          <p:cNvPr id="5" name="TextBox 4"/>
          <p:cNvSpPr txBox="1"/>
          <p:nvPr/>
        </p:nvSpPr>
        <p:spPr>
          <a:xfrm>
            <a:off x="4310723" y="1321995"/>
            <a:ext cx="3741379" cy="369332"/>
          </a:xfrm>
          <a:prstGeom prst="rect">
            <a:avLst/>
          </a:prstGeom>
          <a:noFill/>
        </p:spPr>
        <p:txBody>
          <a:bodyPr wrap="none" rtlCol="0">
            <a:spAutoFit/>
          </a:bodyPr>
          <a:lstStyle/>
          <a:p>
            <a:r>
              <a:rPr lang="en-US" dirty="0" smtClean="0"/>
              <a:t>F. J. Morin, Phys. Rev. </a:t>
            </a:r>
            <a:r>
              <a:rPr lang="en-US" b="1" dirty="0" smtClean="0"/>
              <a:t>93</a:t>
            </a:r>
            <a:r>
              <a:rPr lang="en-US" dirty="0" smtClean="0"/>
              <a:t>, 1199 (1954)</a:t>
            </a:r>
            <a:endParaRPr lang="en-US" dirty="0"/>
          </a:p>
        </p:txBody>
      </p:sp>
      <p:sp>
        <p:nvSpPr>
          <p:cNvPr id="8" name="TextBox 7"/>
          <p:cNvSpPr txBox="1"/>
          <p:nvPr/>
        </p:nvSpPr>
        <p:spPr>
          <a:xfrm>
            <a:off x="5420113" y="2216635"/>
            <a:ext cx="3111887" cy="646331"/>
          </a:xfrm>
          <a:prstGeom prst="rect">
            <a:avLst/>
          </a:prstGeom>
          <a:noFill/>
        </p:spPr>
        <p:txBody>
          <a:bodyPr wrap="none" rtlCol="0">
            <a:spAutoFit/>
          </a:bodyPr>
          <a:lstStyle/>
          <a:p>
            <a:r>
              <a:rPr lang="en-US" dirty="0" smtClean="0"/>
              <a:t>R. Newman and R. M. </a:t>
            </a:r>
            <a:r>
              <a:rPr lang="en-US" dirty="0" err="1" smtClean="0"/>
              <a:t>Chrenko</a:t>
            </a:r>
            <a:r>
              <a:rPr lang="en-US" dirty="0" smtClean="0"/>
              <a:t>,</a:t>
            </a:r>
          </a:p>
          <a:p>
            <a:r>
              <a:rPr lang="en-US" dirty="0" smtClean="0"/>
              <a:t>Phys. Rev </a:t>
            </a:r>
            <a:r>
              <a:rPr lang="en-US" b="1" dirty="0" smtClean="0"/>
              <a:t>114</a:t>
            </a:r>
            <a:r>
              <a:rPr lang="en-US" dirty="0" smtClean="0"/>
              <a:t> 1507 (1959)</a:t>
            </a:r>
            <a:endParaRPr lang="en-US" dirty="0"/>
          </a:p>
        </p:txBody>
      </p:sp>
      <p:sp>
        <p:nvSpPr>
          <p:cNvPr id="9" name="Rounded Rectangle 8"/>
          <p:cNvSpPr/>
          <p:nvPr/>
        </p:nvSpPr>
        <p:spPr>
          <a:xfrm>
            <a:off x="1758113" y="2621070"/>
            <a:ext cx="2552610" cy="84142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Room temperature</a:t>
            </a:r>
          </a:p>
          <a:p>
            <a:pPr algn="ctr"/>
            <a:r>
              <a:rPr lang="en-US" sz="2000" dirty="0" smtClean="0">
                <a:solidFill>
                  <a:srgbClr val="FF0000"/>
                </a:solidFill>
                <a:latin typeface="Symbol" charset="2"/>
                <a:cs typeface="Symbol" charset="2"/>
              </a:rPr>
              <a:t>r</a:t>
            </a:r>
            <a:r>
              <a:rPr lang="en-US" sz="2000" dirty="0" smtClean="0">
                <a:solidFill>
                  <a:srgbClr val="FF0000"/>
                </a:solidFill>
              </a:rPr>
              <a:t>~10</a:t>
            </a:r>
            <a:r>
              <a:rPr lang="en-US" sz="2000" baseline="30000" dirty="0" smtClean="0">
                <a:solidFill>
                  <a:srgbClr val="FF0000"/>
                </a:solidFill>
              </a:rPr>
              <a:t>5</a:t>
            </a:r>
            <a:r>
              <a:rPr lang="en-US" sz="2000" dirty="0" smtClean="0">
                <a:solidFill>
                  <a:srgbClr val="FF0000"/>
                </a:solidFill>
              </a:rPr>
              <a:t> </a:t>
            </a:r>
            <a:r>
              <a:rPr lang="en-US" sz="2000" dirty="0" smtClean="0">
                <a:solidFill>
                  <a:srgbClr val="FF0000"/>
                </a:solidFill>
                <a:latin typeface="Symbol" charset="2"/>
                <a:cs typeface="Symbol" charset="2"/>
              </a:rPr>
              <a:t>O</a:t>
            </a:r>
            <a:r>
              <a:rPr lang="en-US" sz="2000" dirty="0" smtClean="0">
                <a:solidFill>
                  <a:srgbClr val="FF0000"/>
                </a:solidFill>
              </a:rPr>
              <a:t> cm</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5413380" y="5510078"/>
            <a:ext cx="1518622" cy="87802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Optical-gap</a:t>
            </a:r>
          </a:p>
          <a:p>
            <a:pPr algn="ctr"/>
            <a:r>
              <a:rPr lang="en-US" sz="2000" dirty="0" smtClean="0">
                <a:solidFill>
                  <a:srgbClr val="FF0000"/>
                </a:solidFill>
              </a:rPr>
              <a:t>3.5 – 4.0 </a:t>
            </a:r>
            <a:r>
              <a:rPr lang="en-US" sz="2000" dirty="0" err="1" smtClean="0">
                <a:solidFill>
                  <a:srgbClr val="FF0000"/>
                </a:solidFill>
              </a:rPr>
              <a:t>eV</a:t>
            </a:r>
            <a:endParaRPr lang="en-US" sz="2000" dirty="0" smtClean="0">
              <a:solidFill>
                <a:srgbClr val="FF0000"/>
              </a:solidFill>
            </a:endParaRPr>
          </a:p>
        </p:txBody>
      </p:sp>
      <p:sp>
        <p:nvSpPr>
          <p:cNvPr id="4" name="TextBox 3"/>
          <p:cNvSpPr txBox="1"/>
          <p:nvPr/>
        </p:nvSpPr>
        <p:spPr>
          <a:xfrm rot="16200000">
            <a:off x="-856225" y="3667034"/>
            <a:ext cx="2374305" cy="369332"/>
          </a:xfrm>
          <a:prstGeom prst="rect">
            <a:avLst/>
          </a:prstGeom>
          <a:solidFill>
            <a:schemeClr val="bg1"/>
          </a:solidFill>
        </p:spPr>
        <p:txBody>
          <a:bodyPr wrap="none" rtlCol="0">
            <a:spAutoFit/>
          </a:bodyPr>
          <a:lstStyle/>
          <a:p>
            <a:r>
              <a:rPr lang="en-US" dirty="0" smtClean="0"/>
              <a:t>Conductivity (</a:t>
            </a:r>
            <a:r>
              <a:rPr lang="en-US" dirty="0" smtClean="0">
                <a:latin typeface="Symbol" charset="2"/>
                <a:cs typeface="Symbol" charset="2"/>
              </a:rPr>
              <a:t>W</a:t>
            </a:r>
            <a:r>
              <a:rPr lang="en-US" baseline="30000" dirty="0"/>
              <a:t>-1</a:t>
            </a:r>
            <a:r>
              <a:rPr lang="en-US" dirty="0" smtClean="0"/>
              <a:t> cm</a:t>
            </a:r>
            <a:r>
              <a:rPr lang="en-US" baseline="30000" dirty="0" smtClean="0"/>
              <a:t>-1</a:t>
            </a:r>
            <a:r>
              <a:rPr lang="en-US" dirty="0" smtClean="0"/>
              <a:t>)</a:t>
            </a:r>
            <a:endParaRPr lang="en-US" dirty="0"/>
          </a:p>
        </p:txBody>
      </p:sp>
      <p:sp>
        <p:nvSpPr>
          <p:cNvPr id="11" name="TextBox 10"/>
          <p:cNvSpPr txBox="1"/>
          <p:nvPr/>
        </p:nvSpPr>
        <p:spPr>
          <a:xfrm>
            <a:off x="1615556" y="6139708"/>
            <a:ext cx="1605164" cy="369332"/>
          </a:xfrm>
          <a:prstGeom prst="rect">
            <a:avLst/>
          </a:prstGeom>
          <a:solidFill>
            <a:srgbClr val="FFFFFF"/>
          </a:solidFill>
        </p:spPr>
        <p:txBody>
          <a:bodyPr wrap="none" rtlCol="0">
            <a:spAutoFit/>
          </a:bodyPr>
          <a:lstStyle/>
          <a:p>
            <a:r>
              <a:rPr lang="en-US" dirty="0" smtClean="0"/>
              <a:t>Temperature</a:t>
            </a:r>
            <a:r>
              <a:rPr lang="en-US" baseline="30000" dirty="0" smtClean="0"/>
              <a:t>-1</a:t>
            </a:r>
            <a:endParaRPr lang="en-US"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650142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Although </a:t>
            </a:r>
            <a:r>
              <a:rPr lang="en-US" sz="2400" dirty="0" err="1" smtClean="0"/>
              <a:t>NiO</a:t>
            </a:r>
            <a:r>
              <a:rPr lang="en-US" sz="2400" dirty="0" smtClean="0"/>
              <a:t> is a metal in LDA, there are many things correct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4996" b="7872"/>
          <a:stretch/>
        </p:blipFill>
        <p:spPr>
          <a:xfrm>
            <a:off x="0" y="1365455"/>
            <a:ext cx="9144000" cy="4983913"/>
          </a:xfrm>
          <a:prstGeom prst="rect">
            <a:avLst/>
          </a:prstGeom>
        </p:spPr>
      </p:pic>
    </p:spTree>
    <p:extLst>
      <p:ext uri="{BB962C8B-B14F-4D97-AF65-F5344CB8AC3E}">
        <p14:creationId xmlns:p14="http://schemas.microsoft.com/office/powerpoint/2010/main" val="10226769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t>
            </a:r>
            <a:r>
              <a:rPr lang="en-US" sz="2400" dirty="0" err="1" smtClean="0"/>
              <a:t>Downfold</a:t>
            </a:r>
            <a:r>
              <a:rPr lang="en-US" sz="2400" dirty="0" smtClean="0"/>
              <a:t>” the DFT results to obtain basis of choice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Rectangle 1"/>
          <p:cNvSpPr/>
          <p:nvPr/>
        </p:nvSpPr>
        <p:spPr>
          <a:xfrm>
            <a:off x="5770069" y="1060551"/>
            <a:ext cx="1295467" cy="5403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8717"/>
          <a:stretch/>
        </p:blipFill>
        <p:spPr>
          <a:xfrm>
            <a:off x="0" y="1392765"/>
            <a:ext cx="9144000" cy="4901985"/>
          </a:xfrm>
          <a:prstGeom prst="rect">
            <a:avLst/>
          </a:prstGeom>
        </p:spPr>
      </p:pic>
    </p:spTree>
    <p:extLst>
      <p:ext uri="{BB962C8B-B14F-4D97-AF65-F5344CB8AC3E}">
        <p14:creationId xmlns:p14="http://schemas.microsoft.com/office/powerpoint/2010/main" val="5172516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Pick a basis of “TM-</a:t>
            </a:r>
            <a:r>
              <a:rPr lang="en-US" sz="2400" i="1" dirty="0" smtClean="0"/>
              <a:t>d”</a:t>
            </a:r>
            <a:r>
              <a:rPr lang="en-US" sz="2400" dirty="0" smtClean="0"/>
              <a:t> and “O-</a:t>
            </a:r>
            <a:r>
              <a:rPr lang="en-US" sz="2400" i="1" dirty="0" smtClean="0"/>
              <a:t>p</a:t>
            </a:r>
            <a:r>
              <a:rPr lang="en-US" sz="2400" dirty="0" smtClean="0"/>
              <a:t>” </a:t>
            </a:r>
            <a:r>
              <a:rPr lang="en-US" sz="2400" dirty="0" err="1" smtClean="0"/>
              <a:t>Wannier</a:t>
            </a:r>
            <a:r>
              <a:rPr lang="en-US" sz="2400" dirty="0" smtClean="0"/>
              <a:t> orbitals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209" b="7450"/>
          <a:stretch/>
        </p:blipFill>
        <p:spPr>
          <a:xfrm>
            <a:off x="0" y="1379110"/>
            <a:ext cx="9144000" cy="4997567"/>
          </a:xfrm>
          <a:prstGeom prst="rect">
            <a:avLst/>
          </a:prstGeom>
        </p:spPr>
      </p:pic>
    </p:spTree>
    <p:extLst>
      <p:ext uri="{BB962C8B-B14F-4D97-AF65-F5344CB8AC3E}">
        <p14:creationId xmlns:p14="http://schemas.microsoft.com/office/powerpoint/2010/main" val="1931060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Full </a:t>
            </a:r>
            <a:r>
              <a:rPr lang="en-US" sz="2400" dirty="0" err="1" smtClean="0"/>
              <a:t>multiplet</a:t>
            </a:r>
            <a:r>
              <a:rPr lang="en-US" sz="2400" dirty="0" smtClean="0"/>
              <a:t> ligand field model based on DFT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260" t="15209" b="15425"/>
          <a:stretch/>
        </p:blipFill>
        <p:spPr>
          <a:xfrm>
            <a:off x="5418712" y="1379110"/>
            <a:ext cx="3725287" cy="4482168"/>
          </a:xfrm>
          <a:prstGeom prst="rect">
            <a:avLst/>
          </a:prstGeom>
        </p:spPr>
      </p:pic>
      <p:sp>
        <p:nvSpPr>
          <p:cNvPr id="3" name="Rectangle 2"/>
          <p:cNvSpPr/>
          <p:nvPr/>
        </p:nvSpPr>
        <p:spPr>
          <a:xfrm>
            <a:off x="1221235" y="1282154"/>
            <a:ext cx="4213262" cy="286958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6693" t="58207" r="72888" b="15426"/>
          <a:stretch/>
        </p:blipFill>
        <p:spPr>
          <a:xfrm>
            <a:off x="612000" y="4689022"/>
            <a:ext cx="1867108" cy="17038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1190746"/>
            <a:ext cx="4584700" cy="3162300"/>
          </a:xfrm>
          <a:prstGeom prst="rect">
            <a:avLst/>
          </a:prstGeom>
        </p:spPr>
      </p:pic>
    </p:spTree>
    <p:extLst>
      <p:ext uri="{BB962C8B-B14F-4D97-AF65-F5344CB8AC3E}">
        <p14:creationId xmlns:p14="http://schemas.microsoft.com/office/powerpoint/2010/main" val="11015257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How to calculate 2p X-ray Absorption Spectroscopy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2" name="Picture 1"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3" name="Rectangle 2"/>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427392" y="1340596"/>
            <a:ext cx="1771507" cy="3088768"/>
            <a:chOff x="-99908" y="2525441"/>
            <a:chExt cx="2561994" cy="3662127"/>
          </a:xfrm>
        </p:grpSpPr>
        <p:sp>
          <p:nvSpPr>
            <p:cNvPr id="10" name="Pie 9"/>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TextBox 2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22" name="Straight Arrow Connector 2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3" name="Rounded Rectangle 22"/>
          <p:cNvSpPr/>
          <p:nvPr/>
        </p:nvSpPr>
        <p:spPr>
          <a:xfrm>
            <a:off x="4326582" y="1324961"/>
            <a:ext cx="3953818" cy="2714561"/>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sz="2000" dirty="0" smtClean="0">
                <a:solidFill>
                  <a:schemeClr val="tx1"/>
                </a:solidFill>
              </a:rPr>
              <a:t>Start from LDA potential</a:t>
            </a:r>
          </a:p>
          <a:p>
            <a:pPr marL="342900" indent="-342900">
              <a:buFont typeface="Arial"/>
              <a:buChar char="•"/>
            </a:pPr>
            <a:r>
              <a:rPr lang="en-US" sz="2000" dirty="0" smtClean="0">
                <a:solidFill>
                  <a:schemeClr val="tx1"/>
                </a:solidFill>
              </a:rPr>
              <a:t>Create </a:t>
            </a:r>
            <a:r>
              <a:rPr lang="en-US" sz="2000" dirty="0" err="1" smtClean="0">
                <a:solidFill>
                  <a:schemeClr val="tx1"/>
                </a:solidFill>
              </a:rPr>
              <a:t>Wannier</a:t>
            </a:r>
            <a:r>
              <a:rPr lang="en-US" sz="2000" dirty="0" smtClean="0">
                <a:solidFill>
                  <a:schemeClr val="tx1"/>
                </a:solidFill>
              </a:rPr>
              <a:t> functions</a:t>
            </a:r>
          </a:p>
          <a:p>
            <a:pPr marL="342900" indent="-342900">
              <a:buFont typeface="Arial"/>
              <a:buChar char="•"/>
            </a:pPr>
            <a:r>
              <a:rPr lang="en-US" sz="2000" dirty="0" smtClean="0">
                <a:solidFill>
                  <a:schemeClr val="tx1"/>
                </a:solidFill>
              </a:rPr>
              <a:t>On this basis and potential build local Hamiltonian including all local many body interactions</a:t>
            </a:r>
          </a:p>
          <a:p>
            <a:pPr marL="342900" indent="-342900">
              <a:buFont typeface="Arial"/>
              <a:buChar char="•"/>
            </a:pPr>
            <a:r>
              <a:rPr lang="en-US" sz="2000" dirty="0" smtClean="0">
                <a:solidFill>
                  <a:schemeClr val="tx1"/>
                </a:solidFill>
              </a:rPr>
              <a:t>Solve by exact </a:t>
            </a:r>
            <a:r>
              <a:rPr lang="en-US" sz="2000" dirty="0" err="1" smtClean="0">
                <a:solidFill>
                  <a:schemeClr val="tx1"/>
                </a:solidFill>
              </a:rPr>
              <a:t>diagonalization</a:t>
            </a:r>
            <a:endParaRPr lang="en-US" sz="2000" dirty="0" smtClean="0">
              <a:solidFill>
                <a:schemeClr val="tx1"/>
              </a:solidFill>
            </a:endParaRPr>
          </a:p>
          <a:p>
            <a:r>
              <a:rPr lang="en-US" sz="2000" dirty="0">
                <a:solidFill>
                  <a:schemeClr val="tx1"/>
                </a:solidFill>
              </a:rPr>
              <a:t> </a:t>
            </a:r>
            <a:r>
              <a:rPr lang="en-US" sz="2000" dirty="0" smtClean="0">
                <a:solidFill>
                  <a:schemeClr val="tx1"/>
                </a:solidFill>
              </a:rPr>
              <a:t>     Phys</a:t>
            </a:r>
            <a:r>
              <a:rPr lang="en-US" sz="2000" dirty="0">
                <a:solidFill>
                  <a:schemeClr val="tx1"/>
                </a:solidFill>
              </a:rPr>
              <a:t>.</a:t>
            </a:r>
            <a:r>
              <a:rPr lang="en-US" sz="2000" dirty="0" smtClean="0">
                <a:solidFill>
                  <a:schemeClr val="tx1"/>
                </a:solidFill>
              </a:rPr>
              <a:t> Rev. B </a:t>
            </a:r>
            <a:r>
              <a:rPr lang="en-US" sz="2000" b="1" dirty="0" smtClean="0">
                <a:solidFill>
                  <a:schemeClr val="tx1"/>
                </a:solidFill>
              </a:rPr>
              <a:t>85</a:t>
            </a:r>
            <a:r>
              <a:rPr lang="en-US" sz="2000" dirty="0" smtClean="0">
                <a:solidFill>
                  <a:schemeClr val="tx1"/>
                </a:solidFill>
              </a:rPr>
              <a:t>, 165113 (2012)</a:t>
            </a:r>
            <a:endParaRPr lang="en-US" sz="2000" dirty="0">
              <a:solidFill>
                <a:schemeClr val="tx1"/>
              </a:solidFill>
            </a:endParaRPr>
          </a:p>
        </p:txBody>
      </p:sp>
      <p:sp>
        <p:nvSpPr>
          <p:cNvPr id="5" name="TextBox 4"/>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Tree>
    <p:extLst>
      <p:ext uri="{BB962C8B-B14F-4D97-AF65-F5344CB8AC3E}">
        <p14:creationId xmlns:p14="http://schemas.microsoft.com/office/powerpoint/2010/main" val="26192164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Two levels of theory, how to decide which one to use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Rounded Rectangle 19"/>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21" name="Group 20"/>
          <p:cNvGrpSpPr/>
          <p:nvPr/>
        </p:nvGrpSpPr>
        <p:grpSpPr>
          <a:xfrm>
            <a:off x="6626924" y="2525441"/>
            <a:ext cx="2139057" cy="3662127"/>
            <a:chOff x="6265584" y="2525441"/>
            <a:chExt cx="2139057" cy="3662127"/>
          </a:xfrm>
        </p:grpSpPr>
        <p:sp>
          <p:nvSpPr>
            <p:cNvPr id="22" name="Pie 21"/>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Arc 25"/>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Connector 26"/>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3"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4" name="Straight Arrow Connector 33"/>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36"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37" name="Rounded Rectangle 36"/>
          <p:cNvSpPr/>
          <p:nvPr/>
        </p:nvSpPr>
        <p:spPr>
          <a:xfrm>
            <a:off x="612000" y="1086597"/>
            <a:ext cx="3787280" cy="522054"/>
          </a:xfrm>
          <a:prstGeom prst="roundRect">
            <a:avLst>
              <a:gd name="adj" fmla="val 2613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Example of </a:t>
            </a:r>
            <a:r>
              <a:rPr lang="en-US" sz="2000" smtClean="0">
                <a:solidFill>
                  <a:schemeClr val="tx1"/>
                </a:solidFill>
              </a:rPr>
              <a:t>d-d excitations </a:t>
            </a:r>
            <a:r>
              <a:rPr lang="en-US" sz="2000" dirty="0" smtClean="0">
                <a:solidFill>
                  <a:schemeClr val="tx1"/>
                </a:solidFill>
              </a:rPr>
              <a:t>in </a:t>
            </a:r>
            <a:r>
              <a:rPr lang="en-US" sz="2000" dirty="0" err="1" smtClean="0">
                <a:solidFill>
                  <a:schemeClr val="tx1"/>
                </a:solidFill>
              </a:rPr>
              <a:t>NiO</a:t>
            </a:r>
            <a:endParaRPr lang="en-US" sz="2000" dirty="0">
              <a:solidFill>
                <a:schemeClr val="tx1"/>
              </a:solidFill>
            </a:endParaRPr>
          </a:p>
        </p:txBody>
      </p:sp>
    </p:spTree>
    <p:extLst>
      <p:ext uri="{BB962C8B-B14F-4D97-AF65-F5344CB8AC3E}">
        <p14:creationId xmlns:p14="http://schemas.microsoft.com/office/powerpoint/2010/main" val="3681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742301" y="4660172"/>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Spin</a:t>
            </a:r>
          </a:p>
          <a:p>
            <a:pPr marL="342900" indent="-342900" algn="ctr">
              <a:buFont typeface="Arial"/>
              <a:buChar char="•"/>
            </a:pPr>
            <a:endParaRPr lang="en-US" sz="2400" dirty="0">
              <a:solidFill>
                <a:schemeClr val="tx1"/>
              </a:solidFill>
            </a:endParaRPr>
          </a:p>
        </p:txBody>
      </p:sp>
      <p:sp>
        <p:nvSpPr>
          <p:cNvPr id="11" name="Rounded Rectangle 10"/>
          <p:cNvSpPr/>
          <p:nvPr/>
        </p:nvSpPr>
        <p:spPr>
          <a:xfrm>
            <a:off x="6466701" y="5060768"/>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Orbital</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6682601" y="2145208"/>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Lattice</a:t>
            </a:r>
          </a:p>
          <a:p>
            <a:pPr marL="342900" indent="-342900" algn="ctr">
              <a:buFont typeface="Arial"/>
              <a:buChar char="•"/>
            </a:pPr>
            <a:endParaRPr lang="en-US" sz="2400" dirty="0">
              <a:solidFill>
                <a:schemeClr val="tx1"/>
              </a:solidFill>
            </a:endParaRPr>
          </a:p>
        </p:txBody>
      </p:sp>
      <p:sp>
        <p:nvSpPr>
          <p:cNvPr id="13" name="Rounded Rectangle 12"/>
          <p:cNvSpPr/>
          <p:nvPr/>
        </p:nvSpPr>
        <p:spPr>
          <a:xfrm>
            <a:off x="1869301" y="1960876"/>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Charge</a:t>
            </a:r>
          </a:p>
          <a:p>
            <a:pPr marL="342900" indent="-342900" algn="ctr">
              <a:buFont typeface="Arial"/>
              <a:buChar char="•"/>
            </a:pPr>
            <a:endParaRPr lang="en-US" sz="2400" dirty="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Interaction between the charge, lattice, orbital and spin</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300" y="1214258"/>
            <a:ext cx="8532000" cy="5073997"/>
          </a:xfrm>
          <a:prstGeom prst="rect">
            <a:avLst/>
          </a:prstGeom>
        </p:spPr>
      </p:pic>
    </p:spTree>
    <p:extLst>
      <p:ext uri="{BB962C8B-B14F-4D97-AF65-F5344CB8AC3E}">
        <p14:creationId xmlns:p14="http://schemas.microsoft.com/office/powerpoint/2010/main" val="19966787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234917"/>
            <a:ext cx="7920000" cy="915943"/>
          </a:xfrm>
          <a:prstGeom prst="roundRect">
            <a:avLst>
              <a:gd name="adj" fmla="val 15177"/>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a:t>
            </a:r>
            <a:r>
              <a:rPr lang="en-US" sz="2400" dirty="0" err="1" smtClean="0"/>
              <a:t>Multiplets</a:t>
            </a:r>
            <a:r>
              <a:rPr lang="en-US" sz="2400" dirty="0" smtClean="0"/>
              <a:t> and entanglement </a:t>
            </a:r>
          </a:p>
          <a:p>
            <a:pPr algn="ctr"/>
            <a:r>
              <a:rPr lang="en-US" sz="2400" dirty="0" smtClean="0"/>
              <a:t>An example from d-d excitations NiO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8310" b="5850"/>
          <a:stretch/>
        </p:blipFill>
        <p:spPr>
          <a:xfrm>
            <a:off x="-611999" y="2621078"/>
            <a:ext cx="8430658" cy="3922421"/>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grpSp>
        <p:nvGrpSpPr>
          <p:cNvPr id="8" name="Group 7"/>
          <p:cNvGrpSpPr/>
          <p:nvPr/>
        </p:nvGrpSpPr>
        <p:grpSpPr>
          <a:xfrm>
            <a:off x="6724722" y="1058539"/>
            <a:ext cx="1873546" cy="3035300"/>
            <a:chOff x="6724722" y="1058539"/>
            <a:chExt cx="1873546" cy="3035300"/>
          </a:xfrm>
        </p:grpSpPr>
        <p:sp>
          <p:nvSpPr>
            <p:cNvPr id="9" name="Rectangle 8"/>
            <p:cNvSpPr/>
            <p:nvPr/>
          </p:nvSpPr>
          <p:spPr>
            <a:xfrm>
              <a:off x="7146741" y="1058539"/>
              <a:ext cx="1451527" cy="3035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bwMode="auto">
            <a:xfrm>
              <a:off x="6724722" y="1078983"/>
              <a:ext cx="1718677" cy="2941385"/>
              <a:chOff x="6265584" y="2525441"/>
              <a:chExt cx="2139057" cy="3662127"/>
            </a:xfrm>
          </p:grpSpPr>
          <p:sp>
            <p:nvSpPr>
              <p:cNvPr id="11" name="Pie 10"/>
              <p:cNvSpPr/>
              <p:nvPr/>
            </p:nvSpPr>
            <p:spPr>
              <a:xfrm>
                <a:off x="6278279" y="2706404"/>
                <a:ext cx="1485280" cy="1531839"/>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12" name="Straight Connector 11"/>
              <p:cNvCxnSpPr/>
              <p:nvPr/>
            </p:nvCxnSpPr>
            <p:spPr>
              <a:xfrm>
                <a:off x="7016159" y="5430380"/>
                <a:ext cx="13884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016159" y="5860564"/>
                <a:ext cx="1388482"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6265584" y="2733390"/>
                <a:ext cx="1497975" cy="150485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flipV="1">
                <a:off x="7016159" y="2525441"/>
                <a:ext cx="0" cy="34906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842901" y="5073215"/>
                <a:ext cx="0" cy="65242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8036495" y="5535148"/>
                <a:ext cx="0" cy="6524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8253892" y="5081152"/>
                <a:ext cx="0" cy="6524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214513" y="5073215"/>
                <a:ext cx="0" cy="652421"/>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627091" y="5073215"/>
                <a:ext cx="0" cy="652421"/>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16663366">
                <a:off x="7378546" y="3864433"/>
                <a:ext cx="1161975" cy="122186"/>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pPr fontAlgn="auto">
                  <a:spcBef>
                    <a:spcPts val="0"/>
                  </a:spcBef>
                  <a:spcAft>
                    <a:spcPts val="0"/>
                  </a:spcAft>
                  <a:defRPr/>
                </a:pPr>
                <a:endParaRPr lang="en-US"/>
              </a:p>
            </p:txBody>
          </p:sp>
          <p:cxnSp>
            <p:nvCxnSpPr>
              <p:cNvPr id="22" name="Straight Arrow Connector 21"/>
              <p:cNvCxnSpPr/>
              <p:nvPr/>
            </p:nvCxnSpPr>
            <p:spPr>
              <a:xfrm>
                <a:off x="7408107" y="5527210"/>
                <a:ext cx="0" cy="652421"/>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7147866" y="3312790"/>
                <a:ext cx="958450" cy="2214420"/>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4" name="Delay 46"/>
              <p:cNvSpPr/>
              <p:nvPr/>
            </p:nvSpPr>
            <p:spPr>
              <a:xfrm rot="6927349">
                <a:off x="7543526" y="3932690"/>
                <a:ext cx="1454057" cy="122186"/>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pPr fontAlgn="auto">
                  <a:spcBef>
                    <a:spcPts val="0"/>
                  </a:spcBef>
                  <a:spcAft>
                    <a:spcPts val="0"/>
                  </a:spcAft>
                  <a:defRPr/>
                </a:pPr>
                <a:endParaRPr lang="en-US"/>
              </a:p>
            </p:txBody>
          </p:sp>
        </p:grpSp>
      </p:grpSp>
    </p:spTree>
    <p:extLst>
      <p:ext uri="{BB962C8B-B14F-4D97-AF65-F5344CB8AC3E}">
        <p14:creationId xmlns:p14="http://schemas.microsoft.com/office/powerpoint/2010/main" val="18227741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LDA_p_MLFT_04A (dragged).pdf"/>
          <p:cNvPicPr>
            <a:picLocks noChangeAspect="1"/>
          </p:cNvPicPr>
          <p:nvPr/>
        </p:nvPicPr>
        <p:blipFill>
          <a:blip r:embed="rId3">
            <a:extLst>
              <a:ext uri="{28A0092B-C50C-407E-A947-70E740481C1C}">
                <a14:useLocalDpi xmlns:a14="http://schemas.microsoft.com/office/drawing/2010/main" val="0"/>
              </a:ext>
            </a:extLst>
          </a:blip>
          <a:srcRect t="15048" r="60834" b="5850"/>
          <a:stretch>
            <a:fillRect/>
          </a:stretch>
        </p:blipFill>
        <p:spPr bwMode="auto">
          <a:xfrm>
            <a:off x="0" y="1368425"/>
            <a:ext cx="3581400"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Donut 54"/>
          <p:cNvSpPr/>
          <p:nvPr/>
        </p:nvSpPr>
        <p:spPr>
          <a:xfrm>
            <a:off x="495300" y="3124200"/>
            <a:ext cx="2844800" cy="3355975"/>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 name="Rounded Rectangle 5"/>
          <p:cNvSpPr/>
          <p:nvPr/>
        </p:nvSpPr>
        <p:spPr>
          <a:xfrm>
            <a:off x="612775" y="360363"/>
            <a:ext cx="7918450" cy="630237"/>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err="1" smtClean="0"/>
              <a:t>NiO</a:t>
            </a:r>
            <a:r>
              <a:rPr lang="en-US" sz="2400" dirty="0" smtClean="0"/>
              <a:t> some basic properties</a:t>
            </a:r>
            <a:endParaRPr lang="en-US" sz="2400" dirty="0"/>
          </a:p>
        </p:txBody>
      </p:sp>
      <p:sp>
        <p:nvSpPr>
          <p:cNvPr id="7" name="Rounded Rectangle 6"/>
          <p:cNvSpPr/>
          <p:nvPr/>
        </p:nvSpPr>
        <p:spPr>
          <a:xfrm>
            <a:off x="612775" y="6480175"/>
            <a:ext cx="7918450" cy="90488"/>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pic>
        <p:nvPicPr>
          <p:cNvPr id="573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1463" y="1220788"/>
            <a:ext cx="1803400" cy="180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7350" name="Group 50"/>
          <p:cNvGrpSpPr>
            <a:grpSpLocks/>
          </p:cNvGrpSpPr>
          <p:nvPr/>
        </p:nvGrpSpPr>
        <p:grpSpPr bwMode="auto">
          <a:xfrm>
            <a:off x="3086100" y="3425825"/>
            <a:ext cx="1422400" cy="652463"/>
            <a:chOff x="3086100" y="3425367"/>
            <a:chExt cx="1422400" cy="652436"/>
          </a:xfrm>
        </p:grpSpPr>
        <p:cxnSp>
          <p:nvCxnSpPr>
            <p:cNvPr id="3" name="Straight Connector 2"/>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a:grpSpLocks/>
          </p:cNvGrpSpPr>
          <p:nvPr/>
        </p:nvGrpSpPr>
        <p:grpSpPr bwMode="auto">
          <a:xfrm>
            <a:off x="4508500" y="3771900"/>
            <a:ext cx="1244600" cy="1430338"/>
            <a:chOff x="4508500" y="3771900"/>
            <a:chExt cx="1244600" cy="1431118"/>
          </a:xfrm>
        </p:grpSpPr>
        <p:cxnSp>
          <p:nvCxnSpPr>
            <p:cNvPr id="9" name="Straight Connector 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a:grpSpLocks/>
          </p:cNvGrpSpPr>
          <p:nvPr/>
        </p:nvGrpSpPr>
        <p:grpSpPr bwMode="auto">
          <a:xfrm>
            <a:off x="4508500" y="2727325"/>
            <a:ext cx="1244600" cy="1031875"/>
            <a:chOff x="4508500" y="2727792"/>
            <a:chExt cx="1244600" cy="1031408"/>
          </a:xfrm>
        </p:grpSpPr>
        <p:cxnSp>
          <p:nvCxnSpPr>
            <p:cNvPr id="8" name="Straight Connector 7"/>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6" name="Curved Connector 55"/>
          <p:cNvCxnSpPr/>
          <p:nvPr/>
        </p:nvCxnSpPr>
        <p:spPr>
          <a:xfrm rot="10800000" flipV="1">
            <a:off x="3340100" y="4889500"/>
            <a:ext cx="1485900" cy="31273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0" name="Donut 59"/>
          <p:cNvSpPr/>
          <p:nvPr/>
        </p:nvSpPr>
        <p:spPr>
          <a:xfrm>
            <a:off x="533400" y="1195388"/>
            <a:ext cx="2844800" cy="2678112"/>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61" name="Curved Connector 60"/>
          <p:cNvCxnSpPr/>
          <p:nvPr/>
        </p:nvCxnSpPr>
        <p:spPr>
          <a:xfrm rot="10800000">
            <a:off x="3413125" y="2414588"/>
            <a:ext cx="1412875" cy="5969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3" name="Rounded Rectangle 62"/>
          <p:cNvSpPr/>
          <p:nvPr/>
        </p:nvSpPr>
        <p:spPr>
          <a:xfrm>
            <a:off x="5956300" y="4629150"/>
            <a:ext cx="1139825" cy="5207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sz="2000" i="1" dirty="0">
                <a:solidFill>
                  <a:schemeClr val="tx1"/>
                </a:solidFill>
              </a:rPr>
              <a:t>t</a:t>
            </a:r>
            <a:r>
              <a:rPr lang="en-US" sz="2000" i="1" baseline="-25000" dirty="0">
                <a:solidFill>
                  <a:schemeClr val="tx1"/>
                </a:solidFill>
              </a:rPr>
              <a:t>2g</a:t>
            </a:r>
            <a:endParaRPr lang="en-US" sz="2000" i="1" dirty="0">
              <a:solidFill>
                <a:schemeClr val="tx1"/>
              </a:solidFill>
            </a:endParaRPr>
          </a:p>
        </p:txBody>
      </p:sp>
      <p:sp>
        <p:nvSpPr>
          <p:cNvPr id="64" name="Rounded Rectangle 63"/>
          <p:cNvSpPr/>
          <p:nvPr/>
        </p:nvSpPr>
        <p:spPr>
          <a:xfrm>
            <a:off x="5956300" y="2762250"/>
            <a:ext cx="1139825" cy="52228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sz="2000" i="1" dirty="0" err="1">
                <a:solidFill>
                  <a:schemeClr val="tx1"/>
                </a:solidFill>
              </a:rPr>
              <a:t>e</a:t>
            </a:r>
            <a:r>
              <a:rPr lang="en-US" sz="2000" i="1" baseline="-25000" dirty="0" err="1">
                <a:solidFill>
                  <a:schemeClr val="tx1"/>
                </a:solidFill>
              </a:rPr>
              <a:t>g</a:t>
            </a:r>
            <a:endParaRPr lang="en-US" sz="2000" i="1" dirty="0">
              <a:solidFill>
                <a:schemeClr val="tx1"/>
              </a:solidFill>
            </a:endParaRPr>
          </a:p>
        </p:txBody>
      </p:sp>
    </p:spTree>
    <p:extLst>
      <p:ext uri="{BB962C8B-B14F-4D97-AF65-F5344CB8AC3E}">
        <p14:creationId xmlns:p14="http://schemas.microsoft.com/office/powerpoint/2010/main" val="968413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First peak, excitation from </a:t>
            </a:r>
            <a:r>
              <a:rPr lang="en-US" sz="2400" i="1" dirty="0" smtClean="0"/>
              <a:t>t</a:t>
            </a:r>
            <a:r>
              <a:rPr lang="en-US" sz="2400" i="1" baseline="-25000" dirty="0" smtClean="0"/>
              <a:t>2g</a:t>
            </a:r>
            <a:r>
              <a:rPr lang="en-US" sz="2400" dirty="0" smtClean="0"/>
              <a:t> to </a:t>
            </a:r>
            <a:r>
              <a:rPr lang="en-US" sz="2400" i="1" dirty="0" err="1" smtClean="0"/>
              <a:t>e</a:t>
            </a:r>
            <a:r>
              <a:rPr lang="en-US" sz="2400" i="1" baseline="-25000" dirty="0" err="1" smtClean="0"/>
              <a:t>g</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8310" b="5850"/>
          <a:stretch/>
        </p:blipFill>
        <p:spPr>
          <a:xfrm>
            <a:off x="-611999" y="1651000"/>
            <a:ext cx="10515696" cy="4892499"/>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grpSp>
        <p:nvGrpSpPr>
          <p:cNvPr id="32" name="Group 31"/>
          <p:cNvGrpSpPr/>
          <p:nvPr/>
        </p:nvGrpSpPr>
        <p:grpSpPr>
          <a:xfrm>
            <a:off x="504431" y="1143000"/>
            <a:ext cx="2095500" cy="2120900"/>
            <a:chOff x="1054100" y="1155700"/>
            <a:chExt cx="2095500" cy="2120900"/>
          </a:xfrm>
        </p:grpSpPr>
        <p:sp>
          <p:nvSpPr>
            <p:cNvPr id="4" name="Rectangle 3"/>
            <p:cNvSpPr/>
            <p:nvPr/>
          </p:nvSpPr>
          <p:spPr>
            <a:xfrm>
              <a:off x="1054100" y="1155700"/>
              <a:ext cx="2095500" cy="212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3" name="Group 2"/>
            <p:cNvGrpSpPr/>
            <p:nvPr/>
          </p:nvGrpSpPr>
          <p:grpSpPr>
            <a:xfrm>
              <a:off x="1200791" y="1300161"/>
              <a:ext cx="1812925" cy="1776413"/>
              <a:chOff x="3086100" y="2727325"/>
              <a:chExt cx="2667000" cy="2474913"/>
            </a:xfrm>
          </p:grpSpPr>
          <p:grpSp>
            <p:nvGrpSpPr>
              <p:cNvPr id="8" name="Group 50"/>
              <p:cNvGrpSpPr>
                <a:grpSpLocks/>
              </p:cNvGrpSpPr>
              <p:nvPr/>
            </p:nvGrpSpPr>
            <p:grpSpPr bwMode="auto">
              <a:xfrm>
                <a:off x="3086100" y="3425825"/>
                <a:ext cx="1422400" cy="652463"/>
                <a:chOff x="3086100" y="3425367"/>
                <a:chExt cx="1422400" cy="652436"/>
              </a:xfrm>
            </p:grpSpPr>
            <p:cxnSp>
              <p:nvCxnSpPr>
                <p:cNvPr id="9" name="Straight Connector 8"/>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a:grpSpLocks/>
              </p:cNvGrpSpPr>
              <p:nvPr/>
            </p:nvGrpSpPr>
            <p:grpSpPr bwMode="auto">
              <a:xfrm>
                <a:off x="4508500" y="3771900"/>
                <a:ext cx="1244600" cy="1430338"/>
                <a:chOff x="4508500" y="3771900"/>
                <a:chExt cx="1244600" cy="1431118"/>
              </a:xfrm>
            </p:grpSpPr>
            <p:cxnSp>
              <p:nvCxnSpPr>
                <p:cNvPr id="19" name="Straight Connector 1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a:grpSpLocks/>
              </p:cNvGrpSpPr>
              <p:nvPr/>
            </p:nvGrpSpPr>
            <p:grpSpPr bwMode="auto">
              <a:xfrm>
                <a:off x="4508500" y="2727325"/>
                <a:ext cx="1244600" cy="1031875"/>
                <a:chOff x="4508500" y="2727792"/>
                <a:chExt cx="1244600" cy="1031408"/>
              </a:xfrm>
            </p:grpSpPr>
            <p:cxnSp>
              <p:nvCxnSpPr>
                <p:cNvPr id="28" name="Straight Connector 27"/>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34" name="Rectangle 33"/>
          <p:cNvSpPr/>
          <p:nvPr/>
        </p:nvSpPr>
        <p:spPr>
          <a:xfrm>
            <a:off x="2841231" y="3076574"/>
            <a:ext cx="1095769" cy="2637299"/>
          </a:xfrm>
          <a:prstGeom prst="rect">
            <a:avLst/>
          </a:prstGeom>
          <a:gradFill flip="none" rotWithShape="1">
            <a:gsLst>
              <a:gs pos="0">
                <a:schemeClr val="accent4">
                  <a:tint val="50000"/>
                  <a:satMod val="300000"/>
                  <a:alpha val="42000"/>
                </a:schemeClr>
              </a:gs>
              <a:gs pos="35000">
                <a:schemeClr val="accent4">
                  <a:tint val="37000"/>
                  <a:satMod val="300000"/>
                  <a:alpha val="42000"/>
                </a:schemeClr>
              </a:gs>
              <a:gs pos="100000">
                <a:schemeClr val="accent4">
                  <a:tint val="15000"/>
                  <a:satMod val="350000"/>
                  <a:alpha val="42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5" name="Rounded Rectangle 34"/>
          <p:cNvSpPr/>
          <p:nvPr/>
        </p:nvSpPr>
        <p:spPr>
          <a:xfrm>
            <a:off x="6083299" y="943434"/>
            <a:ext cx="2448701" cy="1075266"/>
          </a:xfrm>
          <a:prstGeom prst="roundRect">
            <a:avLst>
              <a:gd name="adj" fmla="val 1251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First peak, understandable on the level of LDA+U</a:t>
            </a:r>
            <a:endParaRPr lang="en-US" sz="2000" dirty="0">
              <a:solidFill>
                <a:schemeClr val="tx1"/>
              </a:solidFill>
            </a:endParaRPr>
          </a:p>
        </p:txBody>
      </p:sp>
    </p:spTree>
    <p:extLst>
      <p:ext uri="{BB962C8B-B14F-4D97-AF65-F5344CB8AC3E}">
        <p14:creationId xmlns:p14="http://schemas.microsoft.com/office/powerpoint/2010/main" val="2165685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Third peak – 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0841" b="7665"/>
          <a:stretch/>
        </p:blipFill>
        <p:spPr>
          <a:xfrm>
            <a:off x="0" y="3035300"/>
            <a:ext cx="9144000" cy="3327400"/>
          </a:xfrm>
          <a:prstGeom prst="rect">
            <a:avLst/>
          </a:prstGeom>
        </p:spPr>
      </p:pic>
      <p:sp>
        <p:nvSpPr>
          <p:cNvPr id="3" name="TextBox 2"/>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9" name="TextBox 8"/>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1" name="Rounded Rectangle 10"/>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11759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Third peak – Coulomb repulsion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1233" b="17886"/>
          <a:stretch/>
        </p:blipFill>
        <p:spPr>
          <a:xfrm>
            <a:off x="0" y="3060700"/>
            <a:ext cx="9144000" cy="2641600"/>
          </a:xfrm>
          <a:prstGeom prst="rect">
            <a:avLst/>
          </a:prstGeom>
        </p:spPr>
      </p:pic>
      <p:sp>
        <p:nvSpPr>
          <p:cNvPr id="5" name="TextBox 4"/>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8" name="TextBox 7"/>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sp>
        <p:nvSpPr>
          <p:cNvPr id="9" name="TextBox 8"/>
          <p:cNvSpPr txBox="1"/>
          <p:nvPr/>
        </p:nvSpPr>
        <p:spPr>
          <a:xfrm>
            <a:off x="4300814"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10" name="TextBox 9"/>
          <p:cNvSpPr txBox="1"/>
          <p:nvPr/>
        </p:nvSpPr>
        <p:spPr>
          <a:xfrm>
            <a:off x="1971807"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2" name="Rounded Rectangle 11"/>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15941257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Third peak – Coulomb repulsion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8590" b="5849"/>
          <a:stretch/>
        </p:blipFill>
        <p:spPr>
          <a:xfrm>
            <a:off x="0" y="1597583"/>
            <a:ext cx="9144000" cy="4882417"/>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sp>
        <p:nvSpPr>
          <p:cNvPr id="3" name="Rectangle 2"/>
          <p:cNvSpPr/>
          <p:nvPr/>
        </p:nvSpPr>
        <p:spPr>
          <a:xfrm>
            <a:off x="3987799" y="2095678"/>
            <a:ext cx="4306264" cy="18686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73699" y="2489378"/>
            <a:ext cx="1816101" cy="18686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213447"/>
            <a:ext cx="2703569" cy="21009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Haverkort_Wien_03 (dragged).pdf"/>
          <p:cNvPicPr>
            <a:picLocks noChangeAspect="1"/>
          </p:cNvPicPr>
          <p:nvPr/>
        </p:nvPicPr>
        <p:blipFill rotWithShape="1">
          <a:blip r:embed="rId4" cstate="screen">
            <a:extLst>
              <a:ext uri="{28A0092B-C50C-407E-A947-70E740481C1C}">
                <a14:useLocalDpi xmlns:a14="http://schemas.microsoft.com/office/drawing/2010/main"/>
              </a:ext>
            </a:extLst>
          </a:blip>
          <a:srcRect l="5556" t="41233" r="68056" b="20245"/>
          <a:stretch/>
        </p:blipFill>
        <p:spPr>
          <a:xfrm>
            <a:off x="2402618" y="1455428"/>
            <a:ext cx="2105881" cy="2172382"/>
          </a:xfrm>
          <a:prstGeom prst="rect">
            <a:avLst/>
          </a:prstGeom>
        </p:spPr>
      </p:pic>
      <p:grpSp>
        <p:nvGrpSpPr>
          <p:cNvPr id="29" name="Group 28"/>
          <p:cNvGrpSpPr/>
          <p:nvPr/>
        </p:nvGrpSpPr>
        <p:grpSpPr>
          <a:xfrm>
            <a:off x="504431" y="1143000"/>
            <a:ext cx="2095500" cy="2120900"/>
            <a:chOff x="1054100" y="1155700"/>
            <a:chExt cx="2095500" cy="2120900"/>
          </a:xfrm>
        </p:grpSpPr>
        <p:sp>
          <p:nvSpPr>
            <p:cNvPr id="30" name="Rectangle 29"/>
            <p:cNvSpPr/>
            <p:nvPr/>
          </p:nvSpPr>
          <p:spPr>
            <a:xfrm>
              <a:off x="1054100" y="1155700"/>
              <a:ext cx="2095500" cy="212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31" name="Group 30"/>
            <p:cNvGrpSpPr/>
            <p:nvPr/>
          </p:nvGrpSpPr>
          <p:grpSpPr>
            <a:xfrm>
              <a:off x="1200791" y="1300161"/>
              <a:ext cx="1812925" cy="1776413"/>
              <a:chOff x="3086100" y="2727325"/>
              <a:chExt cx="2667000" cy="2474913"/>
            </a:xfrm>
          </p:grpSpPr>
          <p:grpSp>
            <p:nvGrpSpPr>
              <p:cNvPr id="32" name="Group 50"/>
              <p:cNvGrpSpPr>
                <a:grpSpLocks/>
              </p:cNvGrpSpPr>
              <p:nvPr/>
            </p:nvGrpSpPr>
            <p:grpSpPr bwMode="auto">
              <a:xfrm>
                <a:off x="3086100" y="3425825"/>
                <a:ext cx="1422400" cy="652463"/>
                <a:chOff x="3086100" y="3425367"/>
                <a:chExt cx="1422400" cy="652436"/>
              </a:xfrm>
            </p:grpSpPr>
            <p:cxnSp>
              <p:nvCxnSpPr>
                <p:cNvPr id="47" name="Straight Connector 46"/>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a:grpSpLocks/>
              </p:cNvGrpSpPr>
              <p:nvPr/>
            </p:nvGrpSpPr>
            <p:grpSpPr bwMode="auto">
              <a:xfrm>
                <a:off x="4508500" y="3771900"/>
                <a:ext cx="1244600" cy="1430338"/>
                <a:chOff x="4508500" y="3771900"/>
                <a:chExt cx="1244600" cy="1431118"/>
              </a:xfrm>
            </p:grpSpPr>
            <p:cxnSp>
              <p:nvCxnSpPr>
                <p:cNvPr id="39" name="Straight Connector 3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a:grpSpLocks/>
              </p:cNvGrpSpPr>
              <p:nvPr/>
            </p:nvGrpSpPr>
            <p:grpSpPr bwMode="auto">
              <a:xfrm>
                <a:off x="4508500" y="2727325"/>
                <a:ext cx="1244600" cy="1031875"/>
                <a:chOff x="4508500" y="2727792"/>
                <a:chExt cx="1244600" cy="1031408"/>
              </a:xfrm>
            </p:grpSpPr>
            <p:cxnSp>
              <p:nvCxnSpPr>
                <p:cNvPr id="35" name="Straight Connector 34"/>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56" name="Rectangle 55"/>
          <p:cNvSpPr/>
          <p:nvPr/>
        </p:nvSpPr>
        <p:spPr>
          <a:xfrm>
            <a:off x="6464301" y="4120864"/>
            <a:ext cx="1524000" cy="1780335"/>
          </a:xfrm>
          <a:prstGeom prst="rect">
            <a:avLst/>
          </a:prstGeom>
          <a:gradFill flip="none" rotWithShape="1">
            <a:gsLst>
              <a:gs pos="0">
                <a:schemeClr val="accent4">
                  <a:tint val="50000"/>
                  <a:satMod val="300000"/>
                  <a:alpha val="42000"/>
                </a:schemeClr>
              </a:gs>
              <a:gs pos="35000">
                <a:schemeClr val="accent4">
                  <a:tint val="37000"/>
                  <a:satMod val="300000"/>
                  <a:alpha val="42000"/>
                </a:schemeClr>
              </a:gs>
              <a:gs pos="100000">
                <a:schemeClr val="accent4">
                  <a:tint val="15000"/>
                  <a:satMod val="350000"/>
                  <a:alpha val="42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7" name="Picture 26" descr="Haverkort_Wien_03 (dragged).pdf"/>
          <p:cNvPicPr>
            <a:picLocks noChangeAspect="1"/>
          </p:cNvPicPr>
          <p:nvPr/>
        </p:nvPicPr>
        <p:blipFill rotWithShape="1">
          <a:blip r:embed="rId4" cstate="screen">
            <a:extLst>
              <a:ext uri="{28A0092B-C50C-407E-A947-70E740481C1C}">
                <a14:useLocalDpi xmlns:a14="http://schemas.microsoft.com/office/drawing/2010/main"/>
              </a:ext>
            </a:extLst>
          </a:blip>
          <a:srcRect l="31370" t="41504" r="42242" b="19974"/>
          <a:stretch/>
        </p:blipFill>
        <p:spPr>
          <a:xfrm>
            <a:off x="6011020" y="1948482"/>
            <a:ext cx="2105881" cy="2172382"/>
          </a:xfrm>
          <a:prstGeom prst="rect">
            <a:avLst/>
          </a:prstGeom>
        </p:spPr>
      </p:pic>
      <p:sp>
        <p:nvSpPr>
          <p:cNvPr id="57" name="Rounded Rectangle 56"/>
          <p:cNvSpPr/>
          <p:nvPr/>
        </p:nvSpPr>
        <p:spPr>
          <a:xfrm>
            <a:off x="6083299" y="943434"/>
            <a:ext cx="2448701" cy="1401030"/>
          </a:xfrm>
          <a:prstGeom prst="roundRect">
            <a:avLst>
              <a:gd name="adj" fmla="val 934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Third peak understandable on the level of time dependent LDA+U</a:t>
            </a:r>
            <a:endParaRPr lang="en-US" sz="2000" dirty="0">
              <a:solidFill>
                <a:schemeClr val="tx1"/>
              </a:solidFill>
            </a:endParaRPr>
          </a:p>
        </p:txBody>
      </p:sp>
    </p:spTree>
    <p:extLst>
      <p:ext uri="{BB962C8B-B14F-4D97-AF65-F5344CB8AC3E}">
        <p14:creationId xmlns:p14="http://schemas.microsoft.com/office/powerpoint/2010/main" val="14011877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peak, double excitation from </a:t>
            </a:r>
            <a:r>
              <a:rPr lang="en-US" sz="2400" i="1" dirty="0" smtClean="0"/>
              <a:t>t</a:t>
            </a:r>
            <a:r>
              <a:rPr lang="en-US" sz="2400" i="1" baseline="-25000" dirty="0" smtClean="0"/>
              <a:t>2g</a:t>
            </a:r>
            <a:r>
              <a:rPr lang="en-US" sz="2400" dirty="0" smtClean="0"/>
              <a:t> to </a:t>
            </a:r>
            <a:r>
              <a:rPr lang="en-US" sz="2400" i="1" dirty="0" err="1" smtClean="0"/>
              <a:t>e</a:t>
            </a:r>
            <a:r>
              <a:rPr lang="en-US" sz="2400" i="1" baseline="-25000" dirty="0" err="1" smtClean="0"/>
              <a:t>g</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8310" b="5850"/>
          <a:stretch/>
        </p:blipFill>
        <p:spPr>
          <a:xfrm>
            <a:off x="-611999" y="1651000"/>
            <a:ext cx="10515696" cy="4892499"/>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grpSp>
        <p:nvGrpSpPr>
          <p:cNvPr id="32" name="Group 31"/>
          <p:cNvGrpSpPr/>
          <p:nvPr/>
        </p:nvGrpSpPr>
        <p:grpSpPr>
          <a:xfrm>
            <a:off x="504431" y="1143000"/>
            <a:ext cx="2095500" cy="2120900"/>
            <a:chOff x="1054100" y="1155700"/>
            <a:chExt cx="2095500" cy="2120900"/>
          </a:xfrm>
        </p:grpSpPr>
        <p:sp>
          <p:nvSpPr>
            <p:cNvPr id="4" name="Rectangle 3"/>
            <p:cNvSpPr/>
            <p:nvPr/>
          </p:nvSpPr>
          <p:spPr>
            <a:xfrm>
              <a:off x="1054100" y="1155700"/>
              <a:ext cx="2095500" cy="212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3" name="Group 2"/>
            <p:cNvGrpSpPr/>
            <p:nvPr/>
          </p:nvGrpSpPr>
          <p:grpSpPr>
            <a:xfrm>
              <a:off x="1200791" y="1300161"/>
              <a:ext cx="1812925" cy="1776413"/>
              <a:chOff x="3086100" y="2727325"/>
              <a:chExt cx="2667000" cy="2474913"/>
            </a:xfrm>
          </p:grpSpPr>
          <p:grpSp>
            <p:nvGrpSpPr>
              <p:cNvPr id="8" name="Group 50"/>
              <p:cNvGrpSpPr>
                <a:grpSpLocks/>
              </p:cNvGrpSpPr>
              <p:nvPr/>
            </p:nvGrpSpPr>
            <p:grpSpPr bwMode="auto">
              <a:xfrm>
                <a:off x="3086100" y="3425825"/>
                <a:ext cx="1422400" cy="652463"/>
                <a:chOff x="3086100" y="3425367"/>
                <a:chExt cx="1422400" cy="652436"/>
              </a:xfrm>
            </p:grpSpPr>
            <p:cxnSp>
              <p:nvCxnSpPr>
                <p:cNvPr id="9" name="Straight Connector 8"/>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a:grpSpLocks/>
              </p:cNvGrpSpPr>
              <p:nvPr/>
            </p:nvGrpSpPr>
            <p:grpSpPr bwMode="auto">
              <a:xfrm>
                <a:off x="4508500" y="3771900"/>
                <a:ext cx="1244600" cy="1430338"/>
                <a:chOff x="4508500" y="3771900"/>
                <a:chExt cx="1244600" cy="1431118"/>
              </a:xfrm>
            </p:grpSpPr>
            <p:cxnSp>
              <p:nvCxnSpPr>
                <p:cNvPr id="19" name="Straight Connector 1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a:grpSpLocks/>
              </p:cNvGrpSpPr>
              <p:nvPr/>
            </p:nvGrpSpPr>
            <p:grpSpPr bwMode="auto">
              <a:xfrm>
                <a:off x="4508500" y="2727325"/>
                <a:ext cx="1244600" cy="1031875"/>
                <a:chOff x="4508500" y="2727792"/>
                <a:chExt cx="1244600" cy="1031408"/>
              </a:xfrm>
            </p:grpSpPr>
            <p:cxnSp>
              <p:nvCxnSpPr>
                <p:cNvPr id="28" name="Straight Connector 27"/>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34" name="Rectangle 33"/>
          <p:cNvSpPr/>
          <p:nvPr/>
        </p:nvSpPr>
        <p:spPr>
          <a:xfrm>
            <a:off x="4238231" y="3076574"/>
            <a:ext cx="1095769" cy="2637299"/>
          </a:xfrm>
          <a:prstGeom prst="rect">
            <a:avLst/>
          </a:prstGeom>
          <a:gradFill flip="none" rotWithShape="1">
            <a:gsLst>
              <a:gs pos="0">
                <a:schemeClr val="accent4">
                  <a:tint val="50000"/>
                  <a:satMod val="300000"/>
                  <a:alpha val="42000"/>
                </a:schemeClr>
              </a:gs>
              <a:gs pos="35000">
                <a:schemeClr val="accent4">
                  <a:tint val="37000"/>
                  <a:satMod val="300000"/>
                  <a:alpha val="42000"/>
                </a:schemeClr>
              </a:gs>
              <a:gs pos="100000">
                <a:schemeClr val="accent4">
                  <a:tint val="15000"/>
                  <a:satMod val="350000"/>
                  <a:alpha val="42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5" name="Rounded Rectangle 34"/>
          <p:cNvSpPr/>
          <p:nvPr/>
        </p:nvSpPr>
        <p:spPr>
          <a:xfrm>
            <a:off x="6083299" y="943434"/>
            <a:ext cx="2448701" cy="1075266"/>
          </a:xfrm>
          <a:prstGeom prst="roundRect">
            <a:avLst>
              <a:gd name="adj" fmla="val 1251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Need to go beyond mean field theory</a:t>
            </a:r>
            <a:endParaRPr lang="en-US" sz="2000" dirty="0">
              <a:solidFill>
                <a:schemeClr val="tx1"/>
              </a:solidFill>
            </a:endParaRPr>
          </a:p>
        </p:txBody>
      </p:sp>
    </p:spTree>
    <p:extLst>
      <p:ext uri="{BB962C8B-B14F-4D97-AF65-F5344CB8AC3E}">
        <p14:creationId xmlns:p14="http://schemas.microsoft.com/office/powerpoint/2010/main" val="5943418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peak, double excitation from </a:t>
            </a:r>
            <a:r>
              <a:rPr lang="en-US" sz="2400" i="1" dirty="0" smtClean="0"/>
              <a:t>t</a:t>
            </a:r>
            <a:r>
              <a:rPr lang="en-US" sz="2400" i="1" baseline="-25000" dirty="0" smtClean="0"/>
              <a:t>2g</a:t>
            </a:r>
            <a:r>
              <a:rPr lang="en-US" sz="2400" dirty="0" smtClean="0"/>
              <a:t> to </a:t>
            </a:r>
            <a:r>
              <a:rPr lang="en-US" sz="2400" i="1" dirty="0" err="1" smtClean="0"/>
              <a:t>e</a:t>
            </a:r>
            <a:r>
              <a:rPr lang="en-US" sz="2400" i="1" baseline="-25000" dirty="0" err="1" smtClean="0"/>
              <a:t>g</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8310" b="5850"/>
          <a:stretch/>
        </p:blipFill>
        <p:spPr>
          <a:xfrm>
            <a:off x="-611999" y="1651000"/>
            <a:ext cx="10515696" cy="4892499"/>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grpSp>
        <p:nvGrpSpPr>
          <p:cNvPr id="32" name="Group 31"/>
          <p:cNvGrpSpPr/>
          <p:nvPr/>
        </p:nvGrpSpPr>
        <p:grpSpPr>
          <a:xfrm>
            <a:off x="504431" y="1143000"/>
            <a:ext cx="2095500" cy="2120900"/>
            <a:chOff x="1054100" y="1155700"/>
            <a:chExt cx="2095500" cy="2120900"/>
          </a:xfrm>
        </p:grpSpPr>
        <p:sp>
          <p:nvSpPr>
            <p:cNvPr id="4" name="Rectangle 3"/>
            <p:cNvSpPr/>
            <p:nvPr/>
          </p:nvSpPr>
          <p:spPr>
            <a:xfrm>
              <a:off x="1054100" y="1155700"/>
              <a:ext cx="2095500" cy="212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3" name="Group 2"/>
            <p:cNvGrpSpPr/>
            <p:nvPr/>
          </p:nvGrpSpPr>
          <p:grpSpPr>
            <a:xfrm>
              <a:off x="1200791" y="1300161"/>
              <a:ext cx="1812925" cy="1776413"/>
              <a:chOff x="3086100" y="2727325"/>
              <a:chExt cx="2667000" cy="2474913"/>
            </a:xfrm>
          </p:grpSpPr>
          <p:grpSp>
            <p:nvGrpSpPr>
              <p:cNvPr id="8" name="Group 50"/>
              <p:cNvGrpSpPr>
                <a:grpSpLocks/>
              </p:cNvGrpSpPr>
              <p:nvPr/>
            </p:nvGrpSpPr>
            <p:grpSpPr bwMode="auto">
              <a:xfrm>
                <a:off x="3086100" y="3425825"/>
                <a:ext cx="1422400" cy="652463"/>
                <a:chOff x="3086100" y="3425367"/>
                <a:chExt cx="1422400" cy="652436"/>
              </a:xfrm>
            </p:grpSpPr>
            <p:cxnSp>
              <p:nvCxnSpPr>
                <p:cNvPr id="9" name="Straight Connector 8"/>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a:grpSpLocks/>
              </p:cNvGrpSpPr>
              <p:nvPr/>
            </p:nvGrpSpPr>
            <p:grpSpPr bwMode="auto">
              <a:xfrm>
                <a:off x="4508500" y="3771900"/>
                <a:ext cx="1244600" cy="1430338"/>
                <a:chOff x="4508500" y="3771900"/>
                <a:chExt cx="1244600" cy="1431118"/>
              </a:xfrm>
            </p:grpSpPr>
            <p:cxnSp>
              <p:nvCxnSpPr>
                <p:cNvPr id="19" name="Straight Connector 1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a:grpSpLocks/>
              </p:cNvGrpSpPr>
              <p:nvPr/>
            </p:nvGrpSpPr>
            <p:grpSpPr bwMode="auto">
              <a:xfrm>
                <a:off x="4508500" y="2727325"/>
                <a:ext cx="1244600" cy="1031875"/>
                <a:chOff x="4508500" y="2727792"/>
                <a:chExt cx="1244600" cy="1031408"/>
              </a:xfrm>
            </p:grpSpPr>
            <p:cxnSp>
              <p:nvCxnSpPr>
                <p:cNvPr id="28" name="Straight Connector 27"/>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33" name="Rounded Rectangle 32"/>
          <p:cNvSpPr/>
          <p:nvPr/>
        </p:nvSpPr>
        <p:spPr>
          <a:xfrm>
            <a:off x="2901032" y="1135061"/>
            <a:ext cx="6077868" cy="1460496"/>
          </a:xfrm>
          <a:prstGeom prst="roundRect">
            <a:avLst>
              <a:gd name="adj" fmla="val 120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Warning!!! A single photon can only excite a single electron. The reason you see these strong double excitations is a true quantum many-body effect!</a:t>
            </a:r>
          </a:p>
          <a:p>
            <a:r>
              <a:rPr lang="en-US" sz="2000" dirty="0" smtClean="0">
                <a:solidFill>
                  <a:schemeClr val="tx1"/>
                </a:solidFill>
              </a:rPr>
              <a:t>- Need to solve locally the full many-body problem</a:t>
            </a:r>
          </a:p>
        </p:txBody>
      </p:sp>
      <p:sp>
        <p:nvSpPr>
          <p:cNvPr id="34" name="Rectangle 33"/>
          <p:cNvSpPr/>
          <p:nvPr/>
        </p:nvSpPr>
        <p:spPr>
          <a:xfrm>
            <a:off x="4238231" y="3076574"/>
            <a:ext cx="1095769" cy="2637299"/>
          </a:xfrm>
          <a:prstGeom prst="rect">
            <a:avLst/>
          </a:prstGeom>
          <a:gradFill flip="none" rotWithShape="1">
            <a:gsLst>
              <a:gs pos="0">
                <a:schemeClr val="accent4">
                  <a:tint val="50000"/>
                  <a:satMod val="300000"/>
                  <a:alpha val="42000"/>
                </a:schemeClr>
              </a:gs>
              <a:gs pos="35000">
                <a:schemeClr val="accent4">
                  <a:tint val="37000"/>
                  <a:satMod val="300000"/>
                  <a:alpha val="42000"/>
                </a:schemeClr>
              </a:gs>
              <a:gs pos="100000">
                <a:schemeClr val="accent4">
                  <a:tint val="15000"/>
                  <a:satMod val="350000"/>
                  <a:alpha val="42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570116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Two levels of theory, how to decide which one to use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7" name="Rounded Rectangle 36"/>
          <p:cNvSpPr/>
          <p:nvPr/>
        </p:nvSpPr>
        <p:spPr>
          <a:xfrm>
            <a:off x="612000" y="1086597"/>
            <a:ext cx="6418720" cy="522054"/>
          </a:xfrm>
          <a:prstGeom prst="roundRect">
            <a:avLst>
              <a:gd name="adj" fmla="val 2613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Correlations give rise to additional peaks in the spectrum</a:t>
            </a:r>
            <a:endParaRPr lang="en-US" sz="2000" dirty="0">
              <a:solidFill>
                <a:schemeClr val="tx1"/>
              </a:solidFill>
            </a:endParaRPr>
          </a:p>
        </p:txBody>
      </p:sp>
    </p:spTree>
    <p:extLst>
      <p:ext uri="{BB962C8B-B14F-4D97-AF65-F5344CB8AC3E}">
        <p14:creationId xmlns:p14="http://schemas.microsoft.com/office/powerpoint/2010/main" val="9289662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plAB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26" y="760261"/>
            <a:ext cx="2286000" cy="2254250"/>
          </a:xfrm>
          <a:prstGeom prst="rect">
            <a:avLst/>
          </a:prstGeom>
        </p:spPr>
      </p:pic>
      <p:pic>
        <p:nvPicPr>
          <p:cNvPr id="35" name="Picture 34" descr="plBo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26" y="4503022"/>
            <a:ext cx="2286000" cy="2254250"/>
          </a:xfrm>
          <a:prstGeom prst="rect">
            <a:avLst/>
          </a:prstGeom>
        </p:spPr>
      </p:pic>
      <p:cxnSp>
        <p:nvCxnSpPr>
          <p:cNvPr id="20" name="Straight Connector 19"/>
          <p:cNvCxnSpPr/>
          <p:nvPr/>
        </p:nvCxnSpPr>
        <p:spPr>
          <a:xfrm>
            <a:off x="4039573" y="4742599"/>
            <a:ext cx="62399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cxnSp>
        <p:nvCxnSpPr>
          <p:cNvPr id="11" name="Straight Arrow Connector 10"/>
          <p:cNvCxnSpPr/>
          <p:nvPr/>
        </p:nvCxnSpPr>
        <p:spPr>
          <a:xfrm>
            <a:off x="4449751" y="4416381"/>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264981" y="439225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26462" y="3582912"/>
            <a:ext cx="391942" cy="369332"/>
          </a:xfrm>
          <a:prstGeom prst="rect">
            <a:avLst/>
          </a:prstGeom>
          <a:noFill/>
        </p:spPr>
        <p:txBody>
          <a:bodyPr wrap="none" rtlCol="0">
            <a:spAutoFit/>
          </a:bodyPr>
          <a:lstStyle/>
          <a:p>
            <a:r>
              <a:rPr lang="en-US" dirty="0" smtClean="0"/>
              <a:t>1s</a:t>
            </a:r>
            <a:endParaRPr lang="en-US" dirty="0"/>
          </a:p>
        </p:txBody>
      </p:sp>
      <p:cxnSp>
        <p:nvCxnSpPr>
          <p:cNvPr id="18" name="Straight Connector 17"/>
          <p:cNvCxnSpPr/>
          <p:nvPr/>
        </p:nvCxnSpPr>
        <p:spPr>
          <a:xfrm>
            <a:off x="2650309" y="3618652"/>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039573" y="2371227"/>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274302" y="2371227"/>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663566" y="3495174"/>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428837" y="3490254"/>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274302" y="3618652"/>
            <a:ext cx="765271" cy="11239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663566" y="2371227"/>
            <a:ext cx="765271" cy="112394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543677" y="3433986"/>
            <a:ext cx="391942" cy="369332"/>
          </a:xfrm>
          <a:prstGeom prst="rect">
            <a:avLst/>
          </a:prstGeom>
          <a:noFill/>
        </p:spPr>
        <p:txBody>
          <a:bodyPr wrap="none" rtlCol="0">
            <a:spAutoFit/>
          </a:bodyPr>
          <a:lstStyle/>
          <a:p>
            <a:r>
              <a:rPr lang="en-US" dirty="0" smtClean="0"/>
              <a:t>1s</a:t>
            </a:r>
            <a:endParaRPr lang="en-US" dirty="0"/>
          </a:p>
        </p:txBody>
      </p:sp>
      <p:pic>
        <p:nvPicPr>
          <p:cNvPr id="33" name="Picture 32" descr="pl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23" y="2601513"/>
            <a:ext cx="2286000" cy="2254250"/>
          </a:xfrm>
          <a:prstGeom prst="rect">
            <a:avLst/>
          </a:prstGeom>
        </p:spPr>
      </p:pic>
      <p:pic>
        <p:nvPicPr>
          <p:cNvPr id="34" name="Picture 33" descr="pl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000" y="2601513"/>
            <a:ext cx="2286000" cy="2254250"/>
          </a:xfrm>
          <a:prstGeom prst="rect">
            <a:avLst/>
          </a:prstGeom>
        </p:spPr>
      </p:pic>
    </p:spTree>
    <p:extLst>
      <p:ext uri="{BB962C8B-B14F-4D97-AF65-F5344CB8AC3E}">
        <p14:creationId xmlns:p14="http://schemas.microsoft.com/office/powerpoint/2010/main" val="7494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ounded Rectangle 6"/>
          <p:cNvSpPr/>
          <p:nvPr/>
        </p:nvSpPr>
        <p:spPr>
          <a:xfrm>
            <a:off x="925382" y="107897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Spin arrangements (element resolved of TM multilayers)</a:t>
            </a:r>
          </a:p>
        </p:txBody>
      </p:sp>
      <p:sp>
        <p:nvSpPr>
          <p:cNvPr id="8" name="Rounded Rectangle 7"/>
          <p:cNvSpPr/>
          <p:nvPr/>
        </p:nvSpPr>
        <p:spPr>
          <a:xfrm>
            <a:off x="925382" y="173532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Valence and local symmetry of TM compounds</a:t>
            </a:r>
          </a:p>
        </p:txBody>
      </p:sp>
      <p:sp>
        <p:nvSpPr>
          <p:cNvPr id="9" name="Rounded Rectangle 8"/>
          <p:cNvSpPr/>
          <p:nvPr/>
        </p:nvSpPr>
        <p:spPr>
          <a:xfrm>
            <a:off x="925382" y="239942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Orbital occupation (the </a:t>
            </a:r>
            <a:r>
              <a:rPr lang="en-US" sz="2000" i="1" dirty="0" smtClean="0">
                <a:solidFill>
                  <a:schemeClr val="tx1"/>
                </a:solidFill>
              </a:rPr>
              <a:t>d</a:t>
            </a:r>
            <a:r>
              <a:rPr lang="en-US" sz="2000" dirty="0" smtClean="0">
                <a:solidFill>
                  <a:schemeClr val="tx1"/>
                </a:solidFill>
              </a:rPr>
              <a:t>-shell is 5 fold degenerate)</a:t>
            </a:r>
          </a:p>
        </p:txBody>
      </p:sp>
      <p:grpSp>
        <p:nvGrpSpPr>
          <p:cNvPr id="10" name="Group 9"/>
          <p:cNvGrpSpPr/>
          <p:nvPr/>
        </p:nvGrpSpPr>
        <p:grpSpPr>
          <a:xfrm>
            <a:off x="612000" y="3537067"/>
            <a:ext cx="8136749" cy="1519992"/>
            <a:chOff x="612000" y="4654667"/>
            <a:chExt cx="8136749" cy="1519992"/>
          </a:xfrm>
        </p:grpSpPr>
        <p:pic>
          <p:nvPicPr>
            <p:cNvPr id="2" name="Picture 1" descr="Haverkort_16.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000" y="4660898"/>
              <a:ext cx="7920000" cy="1513761"/>
            </a:xfrm>
            <a:prstGeom prst="rect">
              <a:avLst/>
            </a:prstGeom>
          </p:spPr>
        </p:pic>
        <p:sp>
          <p:nvSpPr>
            <p:cNvPr id="3" name="TextBox 2"/>
            <p:cNvSpPr txBox="1"/>
            <p:nvPr/>
          </p:nvSpPr>
          <p:spPr>
            <a:xfrm>
              <a:off x="1565979" y="4660898"/>
              <a:ext cx="474046" cy="369332"/>
            </a:xfrm>
            <a:prstGeom prst="rect">
              <a:avLst/>
            </a:prstGeom>
            <a:noFill/>
          </p:spPr>
          <p:txBody>
            <a:bodyPr wrap="none" rtlCol="0">
              <a:spAutoFit/>
            </a:bodyPr>
            <a:lstStyle/>
            <a:p>
              <a:r>
                <a:rPr lang="en-US" i="1" dirty="0" err="1" smtClean="0"/>
                <a:t>d</a:t>
              </a:r>
              <a:r>
                <a:rPr lang="en-US" i="1" baseline="-25000" dirty="0" err="1" smtClean="0"/>
                <a:t>yz</a:t>
              </a:r>
              <a:endParaRPr lang="en-US" i="1" baseline="-25000" dirty="0"/>
            </a:p>
          </p:txBody>
        </p:sp>
        <p:sp>
          <p:nvSpPr>
            <p:cNvPr id="11" name="TextBox 10"/>
            <p:cNvSpPr txBox="1"/>
            <p:nvPr/>
          </p:nvSpPr>
          <p:spPr>
            <a:xfrm>
              <a:off x="3113154" y="4660898"/>
              <a:ext cx="471866" cy="369332"/>
            </a:xfrm>
            <a:prstGeom prst="rect">
              <a:avLst/>
            </a:prstGeom>
            <a:noFill/>
          </p:spPr>
          <p:txBody>
            <a:bodyPr wrap="none" rtlCol="0">
              <a:spAutoFit/>
            </a:bodyPr>
            <a:lstStyle/>
            <a:p>
              <a:r>
                <a:rPr lang="en-US" i="1" dirty="0" err="1" smtClean="0"/>
                <a:t>d</a:t>
              </a:r>
              <a:r>
                <a:rPr lang="en-US" i="1" baseline="-25000" dirty="0" err="1"/>
                <a:t>x</a:t>
              </a:r>
              <a:r>
                <a:rPr lang="en-US" i="1" baseline="-25000" dirty="0" err="1" smtClean="0"/>
                <a:t>z</a:t>
              </a:r>
              <a:endParaRPr lang="en-US" i="1" baseline="-25000" dirty="0"/>
            </a:p>
          </p:txBody>
        </p:sp>
        <p:sp>
          <p:nvSpPr>
            <p:cNvPr id="12" name="TextBox 11"/>
            <p:cNvSpPr txBox="1"/>
            <p:nvPr/>
          </p:nvSpPr>
          <p:spPr>
            <a:xfrm>
              <a:off x="4632666" y="4665941"/>
              <a:ext cx="479907" cy="369332"/>
            </a:xfrm>
            <a:prstGeom prst="rect">
              <a:avLst/>
            </a:prstGeom>
            <a:noFill/>
          </p:spPr>
          <p:txBody>
            <a:bodyPr wrap="none" rtlCol="0">
              <a:spAutoFit/>
            </a:bodyPr>
            <a:lstStyle/>
            <a:p>
              <a:r>
                <a:rPr lang="en-US" i="1" dirty="0" err="1" smtClean="0"/>
                <a:t>d</a:t>
              </a:r>
              <a:r>
                <a:rPr lang="en-US" i="1" baseline="-25000" dirty="0" err="1" smtClean="0"/>
                <a:t>xy</a:t>
              </a:r>
              <a:endParaRPr lang="en-US" i="1" baseline="-25000" dirty="0"/>
            </a:p>
          </p:txBody>
        </p:sp>
        <p:sp>
          <p:nvSpPr>
            <p:cNvPr id="13" name="TextBox 12"/>
            <p:cNvSpPr txBox="1"/>
            <p:nvPr/>
          </p:nvSpPr>
          <p:spPr>
            <a:xfrm>
              <a:off x="6458347" y="4654667"/>
              <a:ext cx="664287" cy="369332"/>
            </a:xfrm>
            <a:prstGeom prst="rect">
              <a:avLst/>
            </a:prstGeom>
            <a:noFill/>
          </p:spPr>
          <p:txBody>
            <a:bodyPr wrap="none" rtlCol="0">
              <a:spAutoFit/>
            </a:bodyPr>
            <a:lstStyle/>
            <a:p>
              <a:r>
                <a:rPr lang="en-US" i="1" dirty="0" smtClean="0"/>
                <a:t>d</a:t>
              </a:r>
              <a:r>
                <a:rPr lang="en-US" i="1" baseline="-25000" dirty="0" smtClean="0"/>
                <a:t>x</a:t>
              </a:r>
              <a:r>
                <a:rPr lang="en-US" sz="1000" i="1" dirty="0" smtClean="0"/>
                <a:t>2</a:t>
              </a:r>
              <a:r>
                <a:rPr lang="en-US" i="1" baseline="-25000" dirty="0" smtClean="0"/>
                <a:t>-y</a:t>
              </a:r>
              <a:r>
                <a:rPr lang="en-US" sz="1000" i="1" dirty="0" smtClean="0"/>
                <a:t>2</a:t>
              </a:r>
              <a:endParaRPr lang="en-US" i="1" baseline="-25000" dirty="0"/>
            </a:p>
          </p:txBody>
        </p:sp>
        <p:sp>
          <p:nvSpPr>
            <p:cNvPr id="14" name="TextBox 13"/>
            <p:cNvSpPr txBox="1"/>
            <p:nvPr/>
          </p:nvSpPr>
          <p:spPr>
            <a:xfrm>
              <a:off x="8013859" y="4665941"/>
              <a:ext cx="734890" cy="369332"/>
            </a:xfrm>
            <a:prstGeom prst="rect">
              <a:avLst/>
            </a:prstGeom>
            <a:noFill/>
          </p:spPr>
          <p:txBody>
            <a:bodyPr wrap="none" rtlCol="0">
              <a:spAutoFit/>
            </a:bodyPr>
            <a:lstStyle/>
            <a:p>
              <a:r>
                <a:rPr lang="en-US" i="1" dirty="0" smtClean="0"/>
                <a:t>d</a:t>
              </a:r>
              <a:r>
                <a:rPr lang="en-US" i="1" baseline="-25000" dirty="0" smtClean="0"/>
                <a:t>3z</a:t>
              </a:r>
              <a:r>
                <a:rPr lang="en-US" sz="1000" i="1" dirty="0" smtClean="0"/>
                <a:t>2</a:t>
              </a:r>
              <a:r>
                <a:rPr lang="en-US" i="1" baseline="-25000" dirty="0" smtClean="0"/>
                <a:t>-r</a:t>
              </a:r>
              <a:r>
                <a:rPr lang="en-US" sz="1000" i="1" dirty="0" smtClean="0"/>
                <a:t>2</a:t>
              </a:r>
              <a:endParaRPr lang="en-US" sz="1000" i="1" dirty="0"/>
            </a:p>
          </p:txBody>
        </p:sp>
      </p:grpSp>
      <p:sp>
        <p:nvSpPr>
          <p:cNvPr id="15" name="Rounded Rectangle 1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a:t>
            </a:r>
            <a:endParaRPr lang="en-US" sz="2400" dirty="0"/>
          </a:p>
        </p:txBody>
      </p:sp>
      <p:sp>
        <p:nvSpPr>
          <p:cNvPr id="16" name="Rounded Rectangle 15"/>
          <p:cNvSpPr/>
          <p:nvPr/>
        </p:nvSpPr>
        <p:spPr>
          <a:xfrm>
            <a:off x="925382" y="525692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And excitations (spin-waves – </a:t>
            </a:r>
            <a:r>
              <a:rPr lang="en-US" sz="2000" dirty="0" err="1" smtClean="0">
                <a:solidFill>
                  <a:schemeClr val="tx1"/>
                </a:solidFill>
              </a:rPr>
              <a:t>magnons</a:t>
            </a:r>
            <a:r>
              <a:rPr lang="en-US" sz="2000" dirty="0" smtClean="0">
                <a:solidFill>
                  <a:schemeClr val="tx1"/>
                </a:solidFill>
              </a:rPr>
              <a:t> – orbital excitations)</a:t>
            </a:r>
          </a:p>
        </p:txBody>
      </p:sp>
      <p:sp>
        <p:nvSpPr>
          <p:cNvPr id="17" name="Rounded Rectangle 16"/>
          <p:cNvSpPr/>
          <p:nvPr/>
        </p:nvSpPr>
        <p:spPr>
          <a:xfrm rot="20251787">
            <a:off x="568667" y="2410959"/>
            <a:ext cx="7920000" cy="180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Spectroscopy</a:t>
            </a:r>
          </a:p>
          <a:p>
            <a:pPr algn="ctr"/>
            <a:r>
              <a:rPr lang="en-US" sz="2400" baseline="-25000" dirty="0" smtClean="0"/>
              <a:t>(x-ray spectroscopy)</a:t>
            </a:r>
          </a:p>
        </p:txBody>
      </p:sp>
      <p:sp>
        <p:nvSpPr>
          <p:cNvPr id="18" name="Rounded Rectangle 17"/>
          <p:cNvSpPr/>
          <p:nvPr/>
        </p:nvSpPr>
        <p:spPr>
          <a:xfrm>
            <a:off x="925382" y="5886882"/>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How the low energy Hamiltonian emerges from the full Hamiltonian</a:t>
            </a:r>
          </a:p>
        </p:txBody>
      </p:sp>
    </p:spTree>
    <p:extLst>
      <p:ext uri="{BB962C8B-B14F-4D97-AF65-F5344CB8AC3E}">
        <p14:creationId xmlns:p14="http://schemas.microsoft.com/office/powerpoint/2010/main" val="124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Time dependent perturbation theory</a:t>
            </a:r>
            <a:endParaRPr lang="en-US" sz="2400" dirty="0">
              <a:solidFill>
                <a:schemeClr val="accent3">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1527963"/>
            <a:ext cx="6578600" cy="124460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18" y="3305396"/>
            <a:ext cx="7086600" cy="1397000"/>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418" y="5316170"/>
            <a:ext cx="8242300" cy="1079500"/>
          </a:xfrm>
          <a:prstGeom prst="rect">
            <a:avLst/>
          </a:prstGeom>
        </p:spPr>
      </p:pic>
      <p:sp>
        <p:nvSpPr>
          <p:cNvPr id="9" name="Rounded Rectangle 8"/>
          <p:cNvSpPr/>
          <p:nvPr/>
        </p:nvSpPr>
        <p:spPr>
          <a:xfrm>
            <a:off x="612000" y="1054069"/>
            <a:ext cx="3484235" cy="4010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Fermi’s golden rule</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518226" y="2826801"/>
            <a:ext cx="8013774" cy="4010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Green’s function – spectral representation (energy domain)</a:t>
            </a:r>
          </a:p>
          <a:p>
            <a:pPr marL="342900" indent="-342900" algn="ctr">
              <a:buFont typeface="Arial"/>
              <a:buChar char="•"/>
            </a:pPr>
            <a:endParaRPr lang="en-US" sz="2400" dirty="0">
              <a:solidFill>
                <a:schemeClr val="tx1"/>
              </a:solidFill>
            </a:endParaRPr>
          </a:p>
        </p:txBody>
      </p:sp>
      <p:sp>
        <p:nvSpPr>
          <p:cNvPr id="11" name="Rounded Rectangle 10"/>
          <p:cNvSpPr/>
          <p:nvPr/>
        </p:nvSpPr>
        <p:spPr>
          <a:xfrm>
            <a:off x="611999" y="4787131"/>
            <a:ext cx="4759301" cy="4010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Green’s function – (time domain)</a:t>
            </a:r>
          </a:p>
          <a:p>
            <a:pPr marL="342900" indent="-342900" algn="ctr">
              <a:buFont typeface="Arial"/>
              <a:buChar char="•"/>
            </a:pPr>
            <a:endParaRPr lang="en-US" sz="2400" dirty="0">
              <a:solidFill>
                <a:schemeClr val="tx1"/>
              </a:solidFill>
            </a:endParaRPr>
          </a:p>
        </p:txBody>
      </p:sp>
      <p:cxnSp>
        <p:nvCxnSpPr>
          <p:cNvPr id="4" name="Straight Connector 3"/>
          <p:cNvCxnSpPr/>
          <p:nvPr/>
        </p:nvCxnSpPr>
        <p:spPr>
          <a:xfrm flipV="1">
            <a:off x="681418" y="1624062"/>
            <a:ext cx="6352898" cy="1050146"/>
          </a:xfrm>
          <a:prstGeom prst="line">
            <a:avLst/>
          </a:prstGeom>
          <a:ln w="76200" cmpd="sng"/>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681418" y="1624062"/>
            <a:ext cx="6352898" cy="1050146"/>
          </a:xfrm>
          <a:prstGeom prst="line">
            <a:avLst/>
          </a:prstGeom>
          <a:ln w="76200" cmpd="sng"/>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206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Time dependent perturbation theory</a:t>
            </a:r>
            <a:endParaRPr lang="en-US" sz="2400" dirty="0">
              <a:solidFill>
                <a:schemeClr val="accent3">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19" y="1587079"/>
            <a:ext cx="8242300" cy="1079500"/>
          </a:xfrm>
          <a:prstGeom prst="rect">
            <a:avLst/>
          </a:prstGeom>
        </p:spPr>
      </p:pic>
      <p:sp>
        <p:nvSpPr>
          <p:cNvPr id="11" name="Rounded Rectangle 10"/>
          <p:cNvSpPr/>
          <p:nvPr/>
        </p:nvSpPr>
        <p:spPr>
          <a:xfrm>
            <a:off x="612000" y="1058040"/>
            <a:ext cx="4759301" cy="4010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Green’s function – (time domain)</a:t>
            </a:r>
          </a:p>
          <a:p>
            <a:pPr marL="342900" indent="-342900" algn="ctr">
              <a:buFont typeface="Arial"/>
              <a:buChar char="•"/>
            </a:pPr>
            <a:endParaRPr lang="en-US" sz="2400" dirty="0">
              <a:solidFill>
                <a:schemeClr val="tx1"/>
              </a:solidFill>
            </a:endParaRPr>
          </a:p>
        </p:txBody>
      </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19" y="2755099"/>
            <a:ext cx="8077200" cy="1079500"/>
          </a:xfrm>
          <a:prstGeom prst="rect">
            <a:avLst/>
          </a:prstGeom>
        </p:spPr>
      </p:pic>
      <p:sp>
        <p:nvSpPr>
          <p:cNvPr id="15" name="Rounded Rectangle 14"/>
          <p:cNvSpPr/>
          <p:nvPr/>
        </p:nvSpPr>
        <p:spPr>
          <a:xfrm>
            <a:off x="3311174" y="3834599"/>
            <a:ext cx="5447445" cy="1982936"/>
          </a:xfrm>
          <a:prstGeom prst="roundRect">
            <a:avLst>
              <a:gd name="adj" fmla="val 954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At time </a:t>
            </a:r>
            <a:r>
              <a:rPr lang="en-US" sz="2000" i="1" dirty="0" smtClean="0">
                <a:solidFill>
                  <a:schemeClr val="tx1"/>
                </a:solidFill>
              </a:rPr>
              <a:t>t</a:t>
            </a:r>
            <a:r>
              <a:rPr lang="en-US" sz="2000" dirty="0" smtClean="0">
                <a:solidFill>
                  <a:schemeClr val="tx1"/>
                </a:solidFill>
              </a:rPr>
              <a:t>=0 an excitation is created</a:t>
            </a:r>
          </a:p>
          <a:p>
            <a:r>
              <a:rPr lang="en-US" sz="2000" dirty="0" smtClean="0">
                <a:solidFill>
                  <a:schemeClr val="tx1"/>
                </a:solidFill>
              </a:rPr>
              <a:t>In spectroscopy one probes if at time </a:t>
            </a:r>
            <a:r>
              <a:rPr lang="en-US" sz="2000" i="1" dirty="0" smtClean="0">
                <a:solidFill>
                  <a:schemeClr val="tx1"/>
                </a:solidFill>
              </a:rPr>
              <a:t>t</a:t>
            </a:r>
            <a:r>
              <a:rPr lang="en-US" sz="2000" dirty="0" smtClean="0">
                <a:solidFill>
                  <a:schemeClr val="tx1"/>
                </a:solidFill>
              </a:rPr>
              <a:t> the excitation is still at the same place, or if it moved away.</a:t>
            </a:r>
          </a:p>
          <a:p>
            <a:endParaRPr lang="en-US" sz="2000" dirty="0">
              <a:solidFill>
                <a:schemeClr val="tx1"/>
              </a:solidFill>
            </a:endParaRPr>
          </a:p>
          <a:p>
            <a:r>
              <a:rPr lang="en-US" sz="2000" dirty="0" smtClean="0">
                <a:solidFill>
                  <a:schemeClr val="tx1"/>
                </a:solidFill>
              </a:rPr>
              <a:t>Spectroscopy probes the dynamics of the system</a:t>
            </a:r>
            <a:endParaRPr lang="en-US" sz="2000" dirty="0">
              <a:solidFill>
                <a:schemeClr val="tx1"/>
              </a:solidFill>
            </a:endParaRPr>
          </a:p>
        </p:txBody>
      </p:sp>
      <p:sp>
        <p:nvSpPr>
          <p:cNvPr id="2" name="TextBox 1"/>
          <p:cNvSpPr txBox="1"/>
          <p:nvPr/>
        </p:nvSpPr>
        <p:spPr>
          <a:xfrm>
            <a:off x="8071338" y="396533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697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plAB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26" y="760261"/>
            <a:ext cx="2286000" cy="2254250"/>
          </a:xfrm>
          <a:prstGeom prst="rect">
            <a:avLst/>
          </a:prstGeom>
        </p:spPr>
      </p:pic>
      <p:pic>
        <p:nvPicPr>
          <p:cNvPr id="35" name="Picture 34" descr="plBo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26" y="4503022"/>
            <a:ext cx="2286000" cy="2254250"/>
          </a:xfrm>
          <a:prstGeom prst="rect">
            <a:avLst/>
          </a:prstGeom>
        </p:spPr>
      </p:pic>
      <p:cxnSp>
        <p:nvCxnSpPr>
          <p:cNvPr id="20" name="Straight Connector 19"/>
          <p:cNvCxnSpPr/>
          <p:nvPr/>
        </p:nvCxnSpPr>
        <p:spPr>
          <a:xfrm>
            <a:off x="4039573" y="4742599"/>
            <a:ext cx="62399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cxnSp>
        <p:nvCxnSpPr>
          <p:cNvPr id="11" name="Straight Arrow Connector 10"/>
          <p:cNvCxnSpPr/>
          <p:nvPr/>
        </p:nvCxnSpPr>
        <p:spPr>
          <a:xfrm>
            <a:off x="4449751" y="4416381"/>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264981" y="439225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26462" y="3582912"/>
            <a:ext cx="391942" cy="369332"/>
          </a:xfrm>
          <a:prstGeom prst="rect">
            <a:avLst/>
          </a:prstGeom>
          <a:noFill/>
        </p:spPr>
        <p:txBody>
          <a:bodyPr wrap="none" rtlCol="0">
            <a:spAutoFit/>
          </a:bodyPr>
          <a:lstStyle/>
          <a:p>
            <a:r>
              <a:rPr lang="en-US" dirty="0" smtClean="0"/>
              <a:t>1s</a:t>
            </a:r>
            <a:endParaRPr lang="en-US" dirty="0"/>
          </a:p>
        </p:txBody>
      </p:sp>
      <p:cxnSp>
        <p:nvCxnSpPr>
          <p:cNvPr id="18" name="Straight Connector 17"/>
          <p:cNvCxnSpPr/>
          <p:nvPr/>
        </p:nvCxnSpPr>
        <p:spPr>
          <a:xfrm>
            <a:off x="2650309" y="3618652"/>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039573" y="2371227"/>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274302" y="2371227"/>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663566" y="3495174"/>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428837" y="3490254"/>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274302" y="3618652"/>
            <a:ext cx="765271" cy="11239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663566" y="2371227"/>
            <a:ext cx="765271" cy="112394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543677" y="3433986"/>
            <a:ext cx="391942" cy="369332"/>
          </a:xfrm>
          <a:prstGeom prst="rect">
            <a:avLst/>
          </a:prstGeom>
          <a:noFill/>
        </p:spPr>
        <p:txBody>
          <a:bodyPr wrap="none" rtlCol="0">
            <a:spAutoFit/>
          </a:bodyPr>
          <a:lstStyle/>
          <a:p>
            <a:r>
              <a:rPr lang="en-US" dirty="0" smtClean="0"/>
              <a:t>1s</a:t>
            </a:r>
            <a:endParaRPr lang="en-US" dirty="0"/>
          </a:p>
        </p:txBody>
      </p:sp>
      <p:pic>
        <p:nvPicPr>
          <p:cNvPr id="33" name="Picture 32" descr="pl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23" y="2601513"/>
            <a:ext cx="2286000" cy="2254250"/>
          </a:xfrm>
          <a:prstGeom prst="rect">
            <a:avLst/>
          </a:prstGeom>
        </p:spPr>
      </p:pic>
      <p:pic>
        <p:nvPicPr>
          <p:cNvPr id="34" name="Picture 33" descr="pl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000" y="2601513"/>
            <a:ext cx="2286000" cy="2254250"/>
          </a:xfrm>
          <a:prstGeom prst="rect">
            <a:avLst/>
          </a:prstGeom>
        </p:spPr>
      </p:pic>
    </p:spTree>
    <p:extLst>
      <p:ext uri="{BB962C8B-B14F-4D97-AF65-F5344CB8AC3E}">
        <p14:creationId xmlns:p14="http://schemas.microsoft.com/office/powerpoint/2010/main" val="14704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lB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 y="4603750"/>
            <a:ext cx="2286000" cy="2254250"/>
          </a:xfrm>
          <a:prstGeom prst="rect">
            <a:avLst/>
          </a:prstGeom>
        </p:spPr>
      </p:pic>
      <p:cxnSp>
        <p:nvCxnSpPr>
          <p:cNvPr id="20" name="Straight Connector 19"/>
          <p:cNvCxnSpPr/>
          <p:nvPr/>
        </p:nvCxnSpPr>
        <p:spPr>
          <a:xfrm>
            <a:off x="1729140" y="5386585"/>
            <a:ext cx="62399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cxnSp>
        <p:nvCxnSpPr>
          <p:cNvPr id="11" name="Straight Arrow Connector 10"/>
          <p:cNvCxnSpPr/>
          <p:nvPr/>
        </p:nvCxnSpPr>
        <p:spPr>
          <a:xfrm>
            <a:off x="2139318" y="5060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954548" y="503623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6029" y="4226898"/>
            <a:ext cx="391942" cy="369332"/>
          </a:xfrm>
          <a:prstGeom prst="rect">
            <a:avLst/>
          </a:prstGeom>
          <a:noFill/>
        </p:spPr>
        <p:txBody>
          <a:bodyPr wrap="none" rtlCol="0">
            <a:spAutoFit/>
          </a:bodyPr>
          <a:lstStyle/>
          <a:p>
            <a:r>
              <a:rPr lang="en-US" dirty="0" smtClean="0"/>
              <a:t>1s</a:t>
            </a:r>
            <a:endParaRPr lang="en-US" dirty="0"/>
          </a:p>
        </p:txBody>
      </p:sp>
      <p:cxnSp>
        <p:nvCxnSpPr>
          <p:cNvPr id="18" name="Straight Connector 17"/>
          <p:cNvCxnSpPr/>
          <p:nvPr/>
        </p:nvCxnSpPr>
        <p:spPr>
          <a:xfrm>
            <a:off x="339876" y="4262638"/>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29140" y="3015213"/>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963869" y="3015213"/>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2353133" y="4139160"/>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18404" y="4134240"/>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63869" y="4262638"/>
            <a:ext cx="765271" cy="11239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353133" y="3015213"/>
            <a:ext cx="765271" cy="112394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233244" y="4077972"/>
            <a:ext cx="391942" cy="369332"/>
          </a:xfrm>
          <a:prstGeom prst="rect">
            <a:avLst/>
          </a:prstGeom>
          <a:noFill/>
        </p:spPr>
        <p:txBody>
          <a:bodyPr wrap="none" rtlCol="0">
            <a:spAutoFit/>
          </a:bodyPr>
          <a:lstStyle/>
          <a:p>
            <a:r>
              <a:rPr lang="en-US" dirty="0" smtClean="0"/>
              <a:t>1s</a:t>
            </a:r>
            <a:endParaRPr lang="en-US" dirty="0"/>
          </a:p>
        </p:txBody>
      </p:sp>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730" y="5184901"/>
            <a:ext cx="3086100" cy="1104900"/>
          </a:xfrm>
          <a:prstGeom prst="rect">
            <a:avLst/>
          </a:prstGeom>
        </p:spPr>
      </p:pic>
    </p:spTree>
    <p:extLst>
      <p:ext uri="{BB962C8B-B14F-4D97-AF65-F5344CB8AC3E}">
        <p14:creationId xmlns:p14="http://schemas.microsoft.com/office/powerpoint/2010/main" val="11506877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plB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 y="4603750"/>
            <a:ext cx="2286000" cy="2254250"/>
          </a:xfrm>
          <a:prstGeom prst="rect">
            <a:avLst/>
          </a:prstGeom>
        </p:spPr>
      </p:pic>
      <p:cxnSp>
        <p:nvCxnSpPr>
          <p:cNvPr id="20" name="Straight Connector 19"/>
          <p:cNvCxnSpPr/>
          <p:nvPr/>
        </p:nvCxnSpPr>
        <p:spPr>
          <a:xfrm>
            <a:off x="1729140" y="5386585"/>
            <a:ext cx="62399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cxnSp>
        <p:nvCxnSpPr>
          <p:cNvPr id="11" name="Straight Arrow Connector 10"/>
          <p:cNvCxnSpPr/>
          <p:nvPr/>
        </p:nvCxnSpPr>
        <p:spPr>
          <a:xfrm>
            <a:off x="2139318" y="5060367"/>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3" name="Delay 46"/>
          <p:cNvSpPr/>
          <p:nvPr/>
        </p:nvSpPr>
        <p:spPr>
          <a:xfrm rot="16663366">
            <a:off x="1310806" y="404142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4" name="Straight Arrow Connector 13"/>
          <p:cNvCxnSpPr/>
          <p:nvPr/>
        </p:nvCxnSpPr>
        <p:spPr>
          <a:xfrm flipV="1">
            <a:off x="1954548" y="503623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6029" y="4226898"/>
            <a:ext cx="391942" cy="369332"/>
          </a:xfrm>
          <a:prstGeom prst="rect">
            <a:avLst/>
          </a:prstGeom>
          <a:noFill/>
        </p:spPr>
        <p:txBody>
          <a:bodyPr wrap="none" rtlCol="0">
            <a:spAutoFit/>
          </a:bodyPr>
          <a:lstStyle/>
          <a:p>
            <a:r>
              <a:rPr lang="en-US" dirty="0" smtClean="0"/>
              <a:t>1s</a:t>
            </a:r>
            <a:endParaRPr lang="en-US" dirty="0"/>
          </a:p>
        </p:txBody>
      </p:sp>
      <p:cxnSp>
        <p:nvCxnSpPr>
          <p:cNvPr id="18" name="Straight Connector 17"/>
          <p:cNvCxnSpPr/>
          <p:nvPr/>
        </p:nvCxnSpPr>
        <p:spPr>
          <a:xfrm>
            <a:off x="339876" y="4262638"/>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29140" y="3015213"/>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963869" y="3015213"/>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2353133" y="4139160"/>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18404" y="4134240"/>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63869" y="4262638"/>
            <a:ext cx="765271" cy="11239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353133" y="3015213"/>
            <a:ext cx="765271" cy="112394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233244" y="4077972"/>
            <a:ext cx="391942" cy="369332"/>
          </a:xfrm>
          <a:prstGeom prst="rect">
            <a:avLst/>
          </a:prstGeom>
          <a:noFill/>
        </p:spPr>
        <p:txBody>
          <a:bodyPr wrap="none" rtlCol="0">
            <a:spAutoFit/>
          </a:bodyPr>
          <a:lstStyle/>
          <a:p>
            <a:r>
              <a:rPr lang="en-US" dirty="0" smtClean="0"/>
              <a:t>1s</a:t>
            </a:r>
            <a:endParaRPr lang="en-US" dirty="0"/>
          </a:p>
        </p:txBody>
      </p:sp>
      <p:pic>
        <p:nvPicPr>
          <p:cNvPr id="4" name="Picture 3" descr="psitAPESTable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pic>
        <p:nvPicPr>
          <p:cNvPr id="28" name="Picture 2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6730" y="5184901"/>
            <a:ext cx="3086100" cy="1104900"/>
          </a:xfrm>
          <a:prstGeom prst="rect">
            <a:avLst/>
          </a:prstGeom>
        </p:spPr>
      </p:pic>
      <p:pic>
        <p:nvPicPr>
          <p:cNvPr id="23" name="Picture 22" descr="latex-image-1.pdf"/>
          <p:cNvPicPr>
            <a:picLocks noChangeAspect="1"/>
          </p:cNvPicPr>
          <p:nvPr/>
        </p:nvPicPr>
        <p:blipFill rotWithShape="1">
          <a:blip r:embed="rId6">
            <a:extLst>
              <a:ext uri="{28A0092B-C50C-407E-A947-70E740481C1C}">
                <a14:useLocalDpi xmlns:a14="http://schemas.microsoft.com/office/drawing/2010/main" val="0"/>
              </a:ext>
            </a:extLst>
          </a:blip>
          <a:srcRect l="21499" r="1"/>
          <a:stretch/>
        </p:blipFill>
        <p:spPr>
          <a:xfrm>
            <a:off x="339876" y="1171854"/>
            <a:ext cx="4755480" cy="809625"/>
          </a:xfrm>
          <a:prstGeom prst="rect">
            <a:avLst/>
          </a:prstGeom>
          <a:solidFill>
            <a:schemeClr val="bg1"/>
          </a:solidFill>
          <a:ln>
            <a:solidFill>
              <a:schemeClr val="bg1"/>
            </a:solidFill>
          </a:ln>
        </p:spPr>
      </p:pic>
      <p:grpSp>
        <p:nvGrpSpPr>
          <p:cNvPr id="3" name="Group 2"/>
          <p:cNvGrpSpPr/>
          <p:nvPr/>
        </p:nvGrpSpPr>
        <p:grpSpPr>
          <a:xfrm>
            <a:off x="4652402" y="4077972"/>
            <a:ext cx="4361611" cy="667782"/>
            <a:chOff x="4652402" y="4077972"/>
            <a:chExt cx="4361611" cy="667782"/>
          </a:xfrm>
        </p:grpSpPr>
        <p:sp>
          <p:nvSpPr>
            <p:cNvPr id="24" name="Rounded Rectangle 23"/>
            <p:cNvSpPr/>
            <p:nvPr/>
          </p:nvSpPr>
          <p:spPr>
            <a:xfrm>
              <a:off x="4652402" y="4077972"/>
              <a:ext cx="4361611" cy="66778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lgn="ctr">
                <a:buFont typeface="Arial"/>
                <a:buChar char="•"/>
              </a:pPr>
              <a:endParaRPr lang="en-US" sz="2400" dirty="0">
                <a:solidFill>
                  <a:schemeClr val="tx1"/>
                </a:solidFill>
              </a:endParaRPr>
            </a:p>
          </p:txBody>
        </p:sp>
        <p:pic>
          <p:nvPicPr>
            <p:cNvPr id="2" name="Picture 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5109" y="4086594"/>
              <a:ext cx="4229100" cy="596900"/>
            </a:xfrm>
            <a:prstGeom prst="rect">
              <a:avLst/>
            </a:prstGeom>
          </p:spPr>
        </p:pic>
      </p:grpSp>
    </p:spTree>
    <p:extLst>
      <p:ext uri="{BB962C8B-B14F-4D97-AF65-F5344CB8AC3E}">
        <p14:creationId xmlns:p14="http://schemas.microsoft.com/office/powerpoint/2010/main" val="5714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3065017"/>
            <a:ext cx="4572000" cy="28321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pic>
        <p:nvPicPr>
          <p:cNvPr id="4" name="Picture 3" descr="psitAPESTable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sp>
        <p:nvSpPr>
          <p:cNvPr id="3" name="TextBox 2"/>
          <p:cNvSpPr txBox="1"/>
          <p:nvPr/>
        </p:nvSpPr>
        <p:spPr>
          <a:xfrm>
            <a:off x="1905047" y="5915005"/>
            <a:ext cx="1804212" cy="369332"/>
          </a:xfrm>
          <a:prstGeom prst="rect">
            <a:avLst/>
          </a:prstGeom>
          <a:noFill/>
        </p:spPr>
        <p:txBody>
          <a:bodyPr wrap="none" rtlCol="0">
            <a:spAutoFit/>
          </a:bodyPr>
          <a:lstStyle/>
          <a:p>
            <a:r>
              <a:rPr lang="en-US" dirty="0" smtClean="0"/>
              <a:t>Excitation energy</a:t>
            </a:r>
            <a:endParaRPr lang="en-US" dirty="0"/>
          </a:p>
        </p:txBody>
      </p:sp>
      <p:sp>
        <p:nvSpPr>
          <p:cNvPr id="5" name="TextBox 4"/>
          <p:cNvSpPr txBox="1"/>
          <p:nvPr/>
        </p:nvSpPr>
        <p:spPr>
          <a:xfrm rot="16200000">
            <a:off x="-75368" y="4337958"/>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latex-image-1.pdf"/>
          <p:cNvPicPr>
            <a:picLocks noChangeAspect="1"/>
          </p:cNvPicPr>
          <p:nvPr/>
        </p:nvPicPr>
        <p:blipFill rotWithShape="1">
          <a:blip r:embed="rId5">
            <a:extLst>
              <a:ext uri="{28A0092B-C50C-407E-A947-70E740481C1C}">
                <a14:useLocalDpi xmlns:a14="http://schemas.microsoft.com/office/drawing/2010/main" val="0"/>
              </a:ext>
            </a:extLst>
          </a:blip>
          <a:srcRect l="21499" r="1"/>
          <a:stretch/>
        </p:blipFill>
        <p:spPr>
          <a:xfrm>
            <a:off x="339876" y="1171854"/>
            <a:ext cx="4755480" cy="809625"/>
          </a:xfrm>
          <a:prstGeom prst="rect">
            <a:avLst/>
          </a:prstGeom>
          <a:solidFill>
            <a:schemeClr val="bg1"/>
          </a:solidFill>
          <a:ln>
            <a:solidFill>
              <a:schemeClr val="bg1"/>
            </a:solidFill>
          </a:ln>
        </p:spPr>
      </p:pic>
      <p:grpSp>
        <p:nvGrpSpPr>
          <p:cNvPr id="10" name="Group 9"/>
          <p:cNvGrpSpPr/>
          <p:nvPr/>
        </p:nvGrpSpPr>
        <p:grpSpPr>
          <a:xfrm>
            <a:off x="4652402" y="4077972"/>
            <a:ext cx="4361611" cy="667782"/>
            <a:chOff x="4652402" y="4077972"/>
            <a:chExt cx="4361611" cy="667782"/>
          </a:xfrm>
        </p:grpSpPr>
        <p:sp>
          <p:nvSpPr>
            <p:cNvPr id="11" name="Rounded Rectangle 10"/>
            <p:cNvSpPr/>
            <p:nvPr/>
          </p:nvSpPr>
          <p:spPr>
            <a:xfrm>
              <a:off x="4652402" y="4077972"/>
              <a:ext cx="4361611" cy="66778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lgn="ctr">
                <a:buFont typeface="Arial"/>
                <a:buChar char="•"/>
              </a:pPr>
              <a:endParaRPr lang="en-US" sz="2400" dirty="0">
                <a:solidFill>
                  <a:schemeClr val="tx1"/>
                </a:solidFill>
              </a:endParaRPr>
            </a:p>
          </p:txBody>
        </p:sp>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5109" y="4086594"/>
              <a:ext cx="4229100" cy="596900"/>
            </a:xfrm>
            <a:prstGeom prst="rect">
              <a:avLst/>
            </a:prstGeom>
          </p:spPr>
        </p:pic>
      </p:grpSp>
    </p:spTree>
    <p:extLst>
      <p:ext uri="{BB962C8B-B14F-4D97-AF65-F5344CB8AC3E}">
        <p14:creationId xmlns:p14="http://schemas.microsoft.com/office/powerpoint/2010/main" val="11184155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sitAPESTable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cxnSp>
        <p:nvCxnSpPr>
          <p:cNvPr id="46" name="Straight Connector 45"/>
          <p:cNvCxnSpPr/>
          <p:nvPr/>
        </p:nvCxnSpPr>
        <p:spPr>
          <a:xfrm>
            <a:off x="1905492"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031006" y="3781715"/>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156520"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82035"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 – with correlations</a:t>
            </a: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4" y="4161064"/>
            <a:ext cx="5422900" cy="2197100"/>
          </a:xfrm>
          <a:prstGeom prst="rect">
            <a:avLst/>
          </a:prstGeom>
        </p:spPr>
      </p:pic>
      <p:cxnSp>
        <p:nvCxnSpPr>
          <p:cNvPr id="24" name="Straight Connector 23"/>
          <p:cNvCxnSpPr/>
          <p:nvPr/>
        </p:nvCxnSpPr>
        <p:spPr>
          <a:xfrm>
            <a:off x="1535705" y="3771543"/>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770918" y="342119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45" y="342119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661219"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177633" y="34262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820856" y="34262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86733"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931236"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09210"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2248"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510301"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371228"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6" y="1881457"/>
            <a:ext cx="3886200" cy="438150"/>
          </a:xfrm>
          <a:prstGeom prst="rect">
            <a:avLst/>
          </a:prstGeom>
        </p:spPr>
      </p:pic>
      <p:pic>
        <p:nvPicPr>
          <p:cNvPr id="3" name="Picture 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226" y="1234274"/>
            <a:ext cx="4391025" cy="438150"/>
          </a:xfrm>
          <a:prstGeom prst="rect">
            <a:avLst/>
          </a:prstGeom>
        </p:spPr>
      </p:pic>
    </p:spTree>
    <p:extLst>
      <p:ext uri="{BB962C8B-B14F-4D97-AF65-F5344CB8AC3E}">
        <p14:creationId xmlns:p14="http://schemas.microsoft.com/office/powerpoint/2010/main" val="1973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sitAPESTable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cxnSp>
        <p:nvCxnSpPr>
          <p:cNvPr id="46" name="Straight Connector 45"/>
          <p:cNvCxnSpPr/>
          <p:nvPr/>
        </p:nvCxnSpPr>
        <p:spPr>
          <a:xfrm>
            <a:off x="1905492"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031006" y="3781715"/>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156520"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82035"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 – with correlations</a:t>
            </a: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4" y="4161064"/>
            <a:ext cx="5422900" cy="2197100"/>
          </a:xfrm>
          <a:prstGeom prst="rect">
            <a:avLst/>
          </a:prstGeom>
        </p:spPr>
      </p:pic>
      <p:cxnSp>
        <p:nvCxnSpPr>
          <p:cNvPr id="24" name="Straight Connector 23"/>
          <p:cNvCxnSpPr/>
          <p:nvPr/>
        </p:nvCxnSpPr>
        <p:spPr>
          <a:xfrm>
            <a:off x="1535705" y="3771543"/>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770918" y="342119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45" y="342119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661219"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177633" y="34262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820856" y="34262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86733"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931236"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09210"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2248"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510301"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371228"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6" y="1881457"/>
            <a:ext cx="3886200" cy="438150"/>
          </a:xfrm>
          <a:prstGeom prst="rect">
            <a:avLst/>
          </a:prstGeom>
        </p:spPr>
      </p:pic>
    </p:spTree>
    <p:extLst>
      <p:ext uri="{BB962C8B-B14F-4D97-AF65-F5344CB8AC3E}">
        <p14:creationId xmlns:p14="http://schemas.microsoft.com/office/powerpoint/2010/main" val="10257252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itAPESTabl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cxnSp>
        <p:nvCxnSpPr>
          <p:cNvPr id="46" name="Straight Connector 45"/>
          <p:cNvCxnSpPr/>
          <p:nvPr/>
        </p:nvCxnSpPr>
        <p:spPr>
          <a:xfrm>
            <a:off x="1905492"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031006" y="3781715"/>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156520"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82035"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a:t> </a:t>
            </a:r>
            <a:r>
              <a:rPr lang="en-US" sz="2400" dirty="0" smtClean="0"/>
              <a:t>molecule – </a:t>
            </a:r>
            <a:r>
              <a:rPr lang="en-US" sz="2400" dirty="0"/>
              <a:t>with </a:t>
            </a:r>
            <a:r>
              <a:rPr lang="en-US" sz="2400" dirty="0" smtClean="0"/>
              <a:t>correlations</a:t>
            </a: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4" y="4161064"/>
            <a:ext cx="5422900" cy="2197100"/>
          </a:xfrm>
          <a:prstGeom prst="rect">
            <a:avLst/>
          </a:prstGeom>
        </p:spPr>
      </p:pic>
      <p:cxnSp>
        <p:nvCxnSpPr>
          <p:cNvPr id="24" name="Straight Connector 23"/>
          <p:cNvCxnSpPr/>
          <p:nvPr/>
        </p:nvCxnSpPr>
        <p:spPr>
          <a:xfrm>
            <a:off x="1535705" y="3771543"/>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770918" y="342119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45" y="342119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661219"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177633" y="34262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820856" y="34262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86733"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931236"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09210"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2248"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510301"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371228"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6" y="1881457"/>
            <a:ext cx="3886200" cy="438150"/>
          </a:xfrm>
          <a:prstGeom prst="rect">
            <a:avLst/>
          </a:prstGeom>
        </p:spPr>
      </p:pic>
    </p:spTree>
    <p:extLst>
      <p:ext uri="{BB962C8B-B14F-4D97-AF65-F5344CB8AC3E}">
        <p14:creationId xmlns:p14="http://schemas.microsoft.com/office/powerpoint/2010/main" val="10686361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itAPESTable1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cxnSp>
        <p:nvCxnSpPr>
          <p:cNvPr id="46" name="Straight Connector 45"/>
          <p:cNvCxnSpPr/>
          <p:nvPr/>
        </p:nvCxnSpPr>
        <p:spPr>
          <a:xfrm>
            <a:off x="1905492"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031006" y="3781715"/>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156520"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82035"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a:t> </a:t>
            </a:r>
            <a:r>
              <a:rPr lang="en-US" sz="2400" dirty="0" smtClean="0"/>
              <a:t>molecule – </a:t>
            </a:r>
            <a:r>
              <a:rPr lang="en-US" sz="2400" dirty="0"/>
              <a:t>with </a:t>
            </a:r>
            <a:r>
              <a:rPr lang="en-US" sz="2400" dirty="0" smtClean="0"/>
              <a:t>correlations</a:t>
            </a: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4" y="4161064"/>
            <a:ext cx="5422900" cy="2197100"/>
          </a:xfrm>
          <a:prstGeom prst="rect">
            <a:avLst/>
          </a:prstGeom>
        </p:spPr>
      </p:pic>
      <p:cxnSp>
        <p:nvCxnSpPr>
          <p:cNvPr id="24" name="Straight Connector 23"/>
          <p:cNvCxnSpPr/>
          <p:nvPr/>
        </p:nvCxnSpPr>
        <p:spPr>
          <a:xfrm>
            <a:off x="1535705" y="3771543"/>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770918" y="342119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45" y="342119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661219"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177633" y="34262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820856" y="34262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86733"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931236"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09210"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2248"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510301"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371228"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6" y="1881457"/>
            <a:ext cx="3886200" cy="438150"/>
          </a:xfrm>
          <a:prstGeom prst="rect">
            <a:avLst/>
          </a:prstGeom>
        </p:spPr>
      </p:pic>
    </p:spTree>
    <p:extLst>
      <p:ext uri="{BB962C8B-B14F-4D97-AF65-F5344CB8AC3E}">
        <p14:creationId xmlns:p14="http://schemas.microsoft.com/office/powerpoint/2010/main" val="735207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Spectroscopy as a tool to test and learn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112" name="Group 111"/>
          <p:cNvGrpSpPr/>
          <p:nvPr/>
        </p:nvGrpSpPr>
        <p:grpSpPr>
          <a:xfrm>
            <a:off x="-92997" y="1535812"/>
            <a:ext cx="2139057" cy="4651756"/>
            <a:chOff x="-429174" y="1535812"/>
            <a:chExt cx="2139057" cy="4651756"/>
          </a:xfrm>
        </p:grpSpPr>
        <p:sp>
          <p:nvSpPr>
            <p:cNvPr id="106" name="Pie 105"/>
            <p:cNvSpPr/>
            <p:nvPr/>
          </p:nvSpPr>
          <p:spPr>
            <a:xfrm>
              <a:off x="-416315"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7" name="Arc 106"/>
            <p:cNvSpPr/>
            <p:nvPr/>
          </p:nvSpPr>
          <p:spPr>
            <a:xfrm>
              <a:off x="-429174"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 name="Group 3"/>
            <p:cNvGrpSpPr/>
            <p:nvPr/>
          </p:nvGrpSpPr>
          <p:grpSpPr>
            <a:xfrm>
              <a:off x="320619" y="1535812"/>
              <a:ext cx="1389264" cy="4651756"/>
              <a:chOff x="320619" y="1520584"/>
              <a:chExt cx="1389264" cy="4651756"/>
            </a:xfrm>
          </p:grpSpPr>
          <p:cxnSp>
            <p:nvCxnSpPr>
              <p:cNvPr id="94" name="Straight Connector 93"/>
              <p:cNvCxnSpPr/>
              <p:nvPr/>
            </p:nvCxnSpPr>
            <p:spPr>
              <a:xfrm>
                <a:off x="320619" y="5414985"/>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20619" y="5846120"/>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320619" y="2510213"/>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147353" y="505769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1342333" y="551990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558863" y="506531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520356" y="505769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931867" y="5057701"/>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713947" y="5512290"/>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624446" y="3060760"/>
                <a:ext cx="890108" cy="920135"/>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cxnSp>
            <p:nvCxnSpPr>
              <p:cNvPr id="110" name="Straight Arrow Connector 109"/>
              <p:cNvCxnSpPr/>
              <p:nvPr/>
            </p:nvCxnSpPr>
            <p:spPr>
              <a:xfrm flipV="1">
                <a:off x="463475" y="3637286"/>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V="1">
                <a:off x="1566797" y="2788644"/>
                <a:ext cx="0" cy="5234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2" name="Delay 46"/>
              <p:cNvSpPr/>
              <p:nvPr/>
            </p:nvSpPr>
            <p:spPr>
              <a:xfrm rot="16663366">
                <a:off x="-424802" y="262134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grpSp>
        <p:nvGrpSpPr>
          <p:cNvPr id="10" name="Group 9"/>
          <p:cNvGrpSpPr/>
          <p:nvPr/>
        </p:nvGrpSpPr>
        <p:grpSpPr>
          <a:xfrm>
            <a:off x="1571496" y="1086597"/>
            <a:ext cx="2139057" cy="5096926"/>
            <a:chOff x="1571496" y="1086597"/>
            <a:chExt cx="2139057" cy="5096926"/>
          </a:xfrm>
        </p:grpSpPr>
        <p:grpSp>
          <p:nvGrpSpPr>
            <p:cNvPr id="36" name="Group 35"/>
            <p:cNvGrpSpPr/>
            <p:nvPr/>
          </p:nvGrpSpPr>
          <p:grpSpPr>
            <a:xfrm>
              <a:off x="1571496" y="1524983"/>
              <a:ext cx="2139057" cy="4658540"/>
              <a:chOff x="-429174" y="1529028"/>
              <a:chExt cx="2139057" cy="4658540"/>
            </a:xfrm>
          </p:grpSpPr>
          <p:sp>
            <p:nvSpPr>
              <p:cNvPr id="37" name="Pie 36"/>
              <p:cNvSpPr/>
              <p:nvPr/>
            </p:nvSpPr>
            <p:spPr>
              <a:xfrm>
                <a:off x="-416315"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Arc 37"/>
              <p:cNvSpPr/>
              <p:nvPr/>
            </p:nvSpPr>
            <p:spPr>
              <a:xfrm>
                <a:off x="-429174"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a:off x="320619" y="1529028"/>
                <a:ext cx="1389264" cy="4658540"/>
                <a:chOff x="320619" y="1513800"/>
                <a:chExt cx="1389264" cy="4658540"/>
              </a:xfrm>
            </p:grpSpPr>
            <p:cxnSp>
              <p:nvCxnSpPr>
                <p:cNvPr id="40" name="Straight Connector 39"/>
                <p:cNvCxnSpPr/>
                <p:nvPr/>
              </p:nvCxnSpPr>
              <p:spPr>
                <a:xfrm>
                  <a:off x="320619" y="5414985"/>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20619" y="5846120"/>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20619" y="2510213"/>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147353" y="505769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342333" y="551990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558863" y="506531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520356" y="505769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931867" y="5057701"/>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713947" y="5512290"/>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365946" y="3207296"/>
                  <a:ext cx="308820" cy="773600"/>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cxnSp>
              <p:nvCxnSpPr>
                <p:cNvPr id="50" name="Straight Arrow Connector 49"/>
                <p:cNvCxnSpPr/>
                <p:nvPr/>
              </p:nvCxnSpPr>
              <p:spPr>
                <a:xfrm flipV="1">
                  <a:off x="724968" y="359016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530399" y="2835477"/>
                  <a:ext cx="0" cy="5234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Delay 46"/>
                <p:cNvSpPr/>
                <p:nvPr/>
              </p:nvSpPr>
              <p:spPr>
                <a:xfrm rot="16663366">
                  <a:off x="-148726" y="2614561"/>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sp>
          <p:nvSpPr>
            <p:cNvPr id="22" name="Rounded Rectangle 21"/>
            <p:cNvSpPr/>
            <p:nvPr/>
          </p:nvSpPr>
          <p:spPr>
            <a:xfrm>
              <a:off x="2293143"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Optics</a:t>
              </a:r>
            </a:p>
          </p:txBody>
        </p:sp>
      </p:grpSp>
    </p:spTree>
    <p:extLst>
      <p:ext uri="{BB962C8B-B14F-4D97-AF65-F5344CB8AC3E}">
        <p14:creationId xmlns:p14="http://schemas.microsoft.com/office/powerpoint/2010/main" val="8456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3065017"/>
            <a:ext cx="4572000" cy="2832100"/>
          </a:xfrm>
          <a:prstGeom prst="rect">
            <a:avLst/>
          </a:prstGeom>
        </p:spPr>
      </p:pic>
      <p:pic>
        <p:nvPicPr>
          <p:cNvPr id="3" name="Picture 2" descr="psitAPESTable1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a:t> </a:t>
            </a:r>
            <a:r>
              <a:rPr lang="en-US" sz="2400" dirty="0" smtClean="0"/>
              <a:t>molecule – </a:t>
            </a:r>
            <a:r>
              <a:rPr lang="en-US" sz="2400" dirty="0"/>
              <a:t>with </a:t>
            </a:r>
            <a:r>
              <a:rPr lang="en-US" sz="2400" dirty="0" smtClean="0"/>
              <a:t>correlations</a:t>
            </a:r>
            <a:endParaRPr lang="en-US" sz="2400" dirty="0"/>
          </a:p>
        </p:txBody>
      </p:sp>
      <p:sp>
        <p:nvSpPr>
          <p:cNvPr id="23" name="TextBox 22"/>
          <p:cNvSpPr txBox="1"/>
          <p:nvPr/>
        </p:nvSpPr>
        <p:spPr>
          <a:xfrm>
            <a:off x="1905047" y="5915005"/>
            <a:ext cx="1804212" cy="369332"/>
          </a:xfrm>
          <a:prstGeom prst="rect">
            <a:avLst/>
          </a:prstGeom>
          <a:noFill/>
        </p:spPr>
        <p:txBody>
          <a:bodyPr wrap="none" rtlCol="0">
            <a:spAutoFit/>
          </a:bodyPr>
          <a:lstStyle/>
          <a:p>
            <a:r>
              <a:rPr lang="en-US" dirty="0" smtClean="0"/>
              <a:t>Excitation energy</a:t>
            </a:r>
            <a:endParaRPr lang="en-US" dirty="0"/>
          </a:p>
        </p:txBody>
      </p:sp>
      <p:sp>
        <p:nvSpPr>
          <p:cNvPr id="25" name="TextBox 24"/>
          <p:cNvSpPr txBox="1"/>
          <p:nvPr/>
        </p:nvSpPr>
        <p:spPr>
          <a:xfrm rot="16200000">
            <a:off x="-75368" y="4337958"/>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latex-image-1.pdf"/>
          <p:cNvPicPr>
            <a:picLocks noChangeAspect="1"/>
          </p:cNvPicPr>
          <p:nvPr/>
        </p:nvPicPr>
        <p:blipFill rotWithShape="1">
          <a:blip r:embed="rId5">
            <a:extLst>
              <a:ext uri="{28A0092B-C50C-407E-A947-70E740481C1C}">
                <a14:useLocalDpi xmlns:a14="http://schemas.microsoft.com/office/drawing/2010/main" val="0"/>
              </a:ext>
            </a:extLst>
          </a:blip>
          <a:srcRect l="21499" r="1"/>
          <a:stretch/>
        </p:blipFill>
        <p:spPr>
          <a:xfrm>
            <a:off x="339876" y="1171854"/>
            <a:ext cx="4755480" cy="809625"/>
          </a:xfrm>
          <a:prstGeom prst="rect">
            <a:avLst/>
          </a:prstGeom>
          <a:solidFill>
            <a:schemeClr val="bg1"/>
          </a:solidFill>
          <a:ln>
            <a:solidFill>
              <a:schemeClr val="bg1"/>
            </a:solidFill>
          </a:ln>
        </p:spPr>
      </p:pic>
    </p:spTree>
    <p:extLst>
      <p:ext uri="{BB962C8B-B14F-4D97-AF65-F5344CB8AC3E}">
        <p14:creationId xmlns:p14="http://schemas.microsoft.com/office/powerpoint/2010/main" val="12815512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3065017"/>
            <a:ext cx="4572000" cy="2832100"/>
          </a:xfrm>
          <a:prstGeom prst="rect">
            <a:avLst/>
          </a:prstGeom>
        </p:spPr>
      </p:pic>
      <p:pic>
        <p:nvPicPr>
          <p:cNvPr id="3" name="Picture 2" descr="psitAPESTable1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a:t> molecule – with </a:t>
            </a:r>
            <a:r>
              <a:rPr lang="en-US" sz="2400" dirty="0" smtClean="0"/>
              <a:t>correlations</a:t>
            </a:r>
            <a:endParaRPr lang="en-US" sz="2400" dirty="0"/>
          </a:p>
        </p:txBody>
      </p:sp>
      <p:sp>
        <p:nvSpPr>
          <p:cNvPr id="23" name="TextBox 22"/>
          <p:cNvSpPr txBox="1"/>
          <p:nvPr/>
        </p:nvSpPr>
        <p:spPr>
          <a:xfrm>
            <a:off x="1905047" y="5915005"/>
            <a:ext cx="1804212" cy="369332"/>
          </a:xfrm>
          <a:prstGeom prst="rect">
            <a:avLst/>
          </a:prstGeom>
          <a:noFill/>
        </p:spPr>
        <p:txBody>
          <a:bodyPr wrap="none" rtlCol="0">
            <a:spAutoFit/>
          </a:bodyPr>
          <a:lstStyle/>
          <a:p>
            <a:r>
              <a:rPr lang="en-US" dirty="0" smtClean="0"/>
              <a:t>Excitation energy</a:t>
            </a:r>
            <a:endParaRPr lang="en-US" dirty="0"/>
          </a:p>
        </p:txBody>
      </p:sp>
      <p:sp>
        <p:nvSpPr>
          <p:cNvPr id="25" name="TextBox 24"/>
          <p:cNvSpPr txBox="1"/>
          <p:nvPr/>
        </p:nvSpPr>
        <p:spPr>
          <a:xfrm rot="16200000">
            <a:off x="-75368" y="4337958"/>
            <a:ext cx="1005403" cy="369332"/>
          </a:xfrm>
          <a:prstGeom prst="rect">
            <a:avLst/>
          </a:prstGeom>
          <a:noFill/>
        </p:spPr>
        <p:txBody>
          <a:bodyPr wrap="none" rtlCol="0">
            <a:spAutoFit/>
          </a:bodyPr>
          <a:lstStyle/>
          <a:p>
            <a:r>
              <a:rPr lang="en-US" dirty="0" smtClean="0"/>
              <a:t>Intensity</a:t>
            </a:r>
            <a:endParaRPr lang="en-US" dirty="0"/>
          </a:p>
        </p:txBody>
      </p:sp>
      <p:cxnSp>
        <p:nvCxnSpPr>
          <p:cNvPr id="9" name="Straight Connector 8"/>
          <p:cNvCxnSpPr/>
          <p:nvPr/>
        </p:nvCxnSpPr>
        <p:spPr>
          <a:xfrm>
            <a:off x="3194809" y="2834179"/>
            <a:ext cx="3487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320776" y="2602188"/>
            <a:ext cx="0" cy="43202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89440" y="2039431"/>
            <a:ext cx="219032" cy="244563"/>
          </a:xfrm>
          <a:prstGeom prst="rect">
            <a:avLst/>
          </a:prstGeom>
          <a:noFill/>
        </p:spPr>
        <p:txBody>
          <a:bodyPr wrap="none" rtlCol="0">
            <a:spAutoFit/>
          </a:bodyPr>
          <a:lstStyle/>
          <a:p>
            <a:r>
              <a:rPr lang="en-US" dirty="0" smtClean="0"/>
              <a:t>1s</a:t>
            </a:r>
            <a:endParaRPr lang="en-US" dirty="0"/>
          </a:p>
        </p:txBody>
      </p:sp>
      <p:cxnSp>
        <p:nvCxnSpPr>
          <p:cNvPr id="13" name="Straight Connector 12"/>
          <p:cNvCxnSpPr/>
          <p:nvPr/>
        </p:nvCxnSpPr>
        <p:spPr>
          <a:xfrm>
            <a:off x="2418435" y="2089929"/>
            <a:ext cx="3487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94809" y="1263914"/>
            <a:ext cx="3487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767146" y="1263914"/>
            <a:ext cx="427663" cy="8260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543521" y="2008165"/>
            <a:ext cx="427663" cy="8260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971184" y="2004907"/>
            <a:ext cx="3487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767146" y="2089929"/>
            <a:ext cx="427663" cy="74425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543521" y="1263914"/>
            <a:ext cx="427663" cy="744251"/>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81697" y="1931871"/>
            <a:ext cx="219032" cy="244563"/>
          </a:xfrm>
          <a:prstGeom prst="rect">
            <a:avLst/>
          </a:prstGeom>
          <a:noFill/>
        </p:spPr>
        <p:txBody>
          <a:bodyPr wrap="none" rtlCol="0">
            <a:spAutoFit/>
          </a:bodyPr>
          <a:lstStyle/>
          <a:p>
            <a:r>
              <a:rPr lang="en-US" dirty="0" smtClean="0"/>
              <a:t>1s</a:t>
            </a:r>
            <a:endParaRPr lang="en-US" dirty="0"/>
          </a:p>
        </p:txBody>
      </p:sp>
      <p:cxnSp>
        <p:nvCxnSpPr>
          <p:cNvPr id="21" name="Straight Arrow Connector 20"/>
          <p:cNvCxnSpPr/>
          <p:nvPr/>
        </p:nvCxnSpPr>
        <p:spPr>
          <a:xfrm flipV="1">
            <a:off x="3467182" y="1066541"/>
            <a:ext cx="0" cy="43202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 name="Curved Connector 5"/>
          <p:cNvCxnSpPr/>
          <p:nvPr/>
        </p:nvCxnSpPr>
        <p:spPr>
          <a:xfrm rot="5400000">
            <a:off x="2719318" y="3218394"/>
            <a:ext cx="1132077" cy="363652"/>
          </a:xfrm>
          <a:prstGeom prst="curvedConnector3">
            <a:avLst>
              <a:gd name="adj1" fmla="val 3656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2382747" y="2201942"/>
            <a:ext cx="2756010" cy="879953"/>
          </a:xfrm>
          <a:prstGeom prst="curvedConnector3">
            <a:avLst>
              <a:gd name="adj1" fmla="val 34422"/>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05641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Core level photo electron spectroscopy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41" name="Group 40"/>
          <p:cNvGrpSpPr/>
          <p:nvPr/>
        </p:nvGrpSpPr>
        <p:grpSpPr>
          <a:xfrm>
            <a:off x="-92997" y="2301819"/>
            <a:ext cx="2139057" cy="3885749"/>
            <a:chOff x="-92997" y="2301819"/>
            <a:chExt cx="2139057" cy="3885749"/>
          </a:xfrm>
        </p:grpSpPr>
        <p:sp>
          <p:nvSpPr>
            <p:cNvPr id="42" name="Pie 41"/>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Arc 42"/>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Connector 43"/>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4"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5" name="Straight Arrow Connector 54"/>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85778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41" name="Group 40"/>
          <p:cNvGrpSpPr/>
          <p:nvPr/>
        </p:nvGrpSpPr>
        <p:grpSpPr>
          <a:xfrm>
            <a:off x="-92997" y="2301819"/>
            <a:ext cx="2139057" cy="3885749"/>
            <a:chOff x="-92997" y="2301819"/>
            <a:chExt cx="2139057" cy="3885749"/>
          </a:xfrm>
        </p:grpSpPr>
        <p:sp>
          <p:nvSpPr>
            <p:cNvPr id="42" name="Pie 41"/>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Arc 42"/>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Connector 43"/>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4"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5" name="Straight Arrow Connector 54"/>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456199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Tree>
    <p:extLst>
      <p:ext uri="{BB962C8B-B14F-4D97-AF65-F5344CB8AC3E}">
        <p14:creationId xmlns:p14="http://schemas.microsoft.com/office/powerpoint/2010/main" val="41600807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grpSp>
        <p:nvGrpSpPr>
          <p:cNvPr id="5" name="Group 4"/>
          <p:cNvGrpSpPr/>
          <p:nvPr/>
        </p:nvGrpSpPr>
        <p:grpSpPr>
          <a:xfrm>
            <a:off x="853847" y="1104900"/>
            <a:ext cx="4404360" cy="2519373"/>
            <a:chOff x="853847" y="1104900"/>
            <a:chExt cx="4404360" cy="2519373"/>
          </a:xfrm>
        </p:grpSpPr>
        <p:sp>
          <p:nvSpPr>
            <p:cNvPr id="25" name="Donut 24"/>
            <p:cNvSpPr/>
            <p:nvPr/>
          </p:nvSpPr>
          <p:spPr>
            <a:xfrm>
              <a:off x="4432707" y="2798773"/>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Minus 25"/>
            <p:cNvSpPr/>
            <p:nvPr/>
          </p:nvSpPr>
          <p:spPr>
            <a:xfrm>
              <a:off x="853847" y="2951173"/>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Curved Connector 26"/>
            <p:cNvCxnSpPr/>
            <p:nvPr/>
          </p:nvCxnSpPr>
          <p:spPr>
            <a:xfrm rot="5400000" flipH="1" flipV="1">
              <a:off x="1163852" y="1582239"/>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a:stCxn id="25" idx="0"/>
            </p:cNvCxnSpPr>
            <p:nvPr/>
          </p:nvCxnSpPr>
          <p:spPr>
            <a:xfrm rot="16200000" flipV="1">
              <a:off x="3680862" y="1634177"/>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2153920" y="1104900"/>
              <a:ext cx="1981537"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Au – [</a:t>
              </a:r>
              <a:r>
                <a:rPr lang="en-US" sz="2000" dirty="0" err="1" smtClean="0">
                  <a:solidFill>
                    <a:schemeClr val="tx1"/>
                  </a:solidFill>
                </a:rPr>
                <a:t>Xe</a:t>
              </a:r>
              <a:r>
                <a:rPr lang="en-US" sz="2000" dirty="0" smtClean="0">
                  <a:solidFill>
                    <a:schemeClr val="tx1"/>
                  </a:solidFill>
                </a:rPr>
                <a:t>] 6s</a:t>
              </a:r>
              <a:r>
                <a:rPr lang="en-US" sz="2000" baseline="30000" dirty="0" smtClean="0">
                  <a:solidFill>
                    <a:schemeClr val="tx1"/>
                  </a:solidFill>
                </a:rPr>
                <a:t>2</a:t>
              </a:r>
              <a:r>
                <a:rPr lang="en-US" sz="2000" dirty="0" smtClean="0">
                  <a:solidFill>
                    <a:schemeClr val="tx1"/>
                  </a:solidFill>
                </a:rPr>
                <a:t> 5d</a:t>
              </a:r>
              <a:r>
                <a:rPr lang="en-US" sz="2000" baseline="30000" dirty="0">
                  <a:solidFill>
                    <a:schemeClr val="tx1"/>
                  </a:solidFill>
                </a:rPr>
                <a:t>9</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spTree>
    <p:extLst>
      <p:ext uri="{BB962C8B-B14F-4D97-AF65-F5344CB8AC3E}">
        <p14:creationId xmlns:p14="http://schemas.microsoft.com/office/powerpoint/2010/main" val="41437740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grpSp>
        <p:nvGrpSpPr>
          <p:cNvPr id="5" name="Group 4"/>
          <p:cNvGrpSpPr/>
          <p:nvPr/>
        </p:nvGrpSpPr>
        <p:grpSpPr>
          <a:xfrm>
            <a:off x="853847" y="1104900"/>
            <a:ext cx="4404360" cy="2519373"/>
            <a:chOff x="853847" y="1104900"/>
            <a:chExt cx="4404360" cy="2519373"/>
          </a:xfrm>
        </p:grpSpPr>
        <p:sp>
          <p:nvSpPr>
            <p:cNvPr id="25" name="Donut 24"/>
            <p:cNvSpPr/>
            <p:nvPr/>
          </p:nvSpPr>
          <p:spPr>
            <a:xfrm>
              <a:off x="4432707" y="2798773"/>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Minus 25"/>
            <p:cNvSpPr/>
            <p:nvPr/>
          </p:nvSpPr>
          <p:spPr>
            <a:xfrm>
              <a:off x="853847" y="2951173"/>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Curved Connector 26"/>
            <p:cNvCxnSpPr/>
            <p:nvPr/>
          </p:nvCxnSpPr>
          <p:spPr>
            <a:xfrm rot="5400000" flipH="1" flipV="1">
              <a:off x="1163852" y="1582239"/>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a:stCxn id="25" idx="0"/>
            </p:cNvCxnSpPr>
            <p:nvPr/>
          </p:nvCxnSpPr>
          <p:spPr>
            <a:xfrm rot="16200000" flipV="1">
              <a:off x="3680862" y="1634177"/>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2032000" y="1104900"/>
              <a:ext cx="256032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Au – [</a:t>
              </a:r>
              <a:r>
                <a:rPr lang="en-US" sz="2000" dirty="0" err="1" smtClean="0">
                  <a:solidFill>
                    <a:schemeClr val="tx1"/>
                  </a:solidFill>
                </a:rPr>
                <a:t>Xe</a:t>
              </a:r>
              <a:r>
                <a:rPr lang="en-US" sz="2000" dirty="0" smtClean="0">
                  <a:solidFill>
                    <a:schemeClr val="tx1"/>
                  </a:solidFill>
                </a:rPr>
                <a:t>] 5d</a:t>
              </a:r>
              <a:r>
                <a:rPr lang="en-US" sz="2000" baseline="30000" dirty="0" smtClean="0">
                  <a:solidFill>
                    <a:schemeClr val="tx1"/>
                  </a:solidFill>
                </a:rPr>
                <a:t>10</a:t>
              </a:r>
              <a:r>
                <a:rPr lang="en-US" sz="2000" dirty="0">
                  <a:solidFill>
                    <a:schemeClr val="tx1"/>
                  </a:solidFill>
                </a:rPr>
                <a:t> </a:t>
              </a:r>
              <a:r>
                <a:rPr lang="en-US" sz="2000" dirty="0" smtClean="0">
                  <a:solidFill>
                    <a:schemeClr val="tx1"/>
                  </a:solidFill>
                </a:rPr>
                <a:t>6(</a:t>
              </a:r>
              <a:r>
                <a:rPr lang="en-US" sz="2000" dirty="0" err="1" smtClean="0">
                  <a:solidFill>
                    <a:schemeClr val="tx1"/>
                  </a:solidFill>
                </a:rPr>
                <a:t>sp</a:t>
              </a:r>
              <a:r>
                <a:rPr lang="en-US" sz="2000" dirty="0" smtClean="0">
                  <a:solidFill>
                    <a:schemeClr val="tx1"/>
                  </a:solidFill>
                </a:rPr>
                <a:t>)</a:t>
              </a:r>
              <a:r>
                <a:rPr lang="en-US" sz="2000" baseline="30000" dirty="0" smtClean="0">
                  <a:solidFill>
                    <a:schemeClr val="tx1"/>
                  </a:solidFill>
                </a:rPr>
                <a:t>1</a:t>
              </a: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grpSp>
    </p:spTree>
    <p:extLst>
      <p:ext uri="{BB962C8B-B14F-4D97-AF65-F5344CB8AC3E}">
        <p14:creationId xmlns:p14="http://schemas.microsoft.com/office/powerpoint/2010/main" val="7453884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 – 5d and 6s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8269040" y="5212080"/>
            <a:ext cx="444640" cy="69696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91440" y="2981653"/>
            <a:ext cx="6065520" cy="501650"/>
          </a:xfrm>
          <a:prstGeom prst="mathMinus">
            <a:avLst>
              <a:gd name="adj1" fmla="val 154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3313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5p</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8056880" y="5212080"/>
            <a:ext cx="444640" cy="69696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5069840" y="2666693"/>
            <a:ext cx="2843906"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7083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5s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7965440" y="4856480"/>
            <a:ext cx="304800" cy="1072884"/>
          </a:xfrm>
          <a:prstGeom prst="donut">
            <a:avLst>
              <a:gd name="adj" fmla="val 26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802640" y="2663518"/>
            <a:ext cx="78232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646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12387</TotalTime>
  <Words>3279</Words>
  <Application>Microsoft Macintosh PowerPoint</Application>
  <PresentationFormat>On-screen Show (4:3)</PresentationFormat>
  <Paragraphs>786</Paragraphs>
  <Slides>154</Slides>
  <Notes>144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154</vt:i4>
      </vt:variant>
    </vt:vector>
  </HeadingPairs>
  <TitlesOfParts>
    <vt:vector size="159" baseType="lpstr">
      <vt:lpstr>Calibri</vt:lpstr>
      <vt:lpstr>ＭＳ Ｐゴシック</vt:lpstr>
      <vt:lpstr>Symbol</vt:lpstr>
      <vt:lpstr>Arial</vt:lpstr>
      <vt:lpstr>Office Theme</vt:lpstr>
      <vt:lpstr>Core level spectroscopy of transition metal and rare earth compounds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Maurits W. Haverkort</dc:creator>
  <cp:keywords/>
  <dc:description/>
  <cp:lastModifiedBy>Maurits W. Haverkort</cp:lastModifiedBy>
  <cp:revision>361</cp:revision>
  <dcterms:created xsi:type="dcterms:W3CDTF">2012-12-04T19:49:57Z</dcterms:created>
  <dcterms:modified xsi:type="dcterms:W3CDTF">2017-09-06T20:22:18Z</dcterms:modified>
  <cp:category/>
</cp:coreProperties>
</file>