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gif" ContentType="image/gif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711" r:id="rId3"/>
    <p:sldId id="387" r:id="rId4"/>
    <p:sldId id="388" r:id="rId5"/>
    <p:sldId id="389" r:id="rId6"/>
    <p:sldId id="390" r:id="rId7"/>
    <p:sldId id="391" r:id="rId8"/>
    <p:sldId id="392" r:id="rId9"/>
    <p:sldId id="393" r:id="rId10"/>
    <p:sldId id="394" r:id="rId11"/>
    <p:sldId id="717" r:id="rId12"/>
    <p:sldId id="385" r:id="rId13"/>
    <p:sldId id="718" r:id="rId14"/>
    <p:sldId id="395" r:id="rId15"/>
    <p:sldId id="396" r:id="rId16"/>
    <p:sldId id="455" r:id="rId17"/>
    <p:sldId id="457" r:id="rId18"/>
    <p:sldId id="719" r:id="rId19"/>
    <p:sldId id="735" r:id="rId20"/>
    <p:sldId id="720" r:id="rId21"/>
    <p:sldId id="721" r:id="rId22"/>
    <p:sldId id="722" r:id="rId23"/>
    <p:sldId id="723" r:id="rId24"/>
    <p:sldId id="724" r:id="rId25"/>
    <p:sldId id="725" r:id="rId26"/>
    <p:sldId id="726" r:id="rId27"/>
    <p:sldId id="727" r:id="rId28"/>
    <p:sldId id="728" r:id="rId29"/>
    <p:sldId id="729" r:id="rId30"/>
    <p:sldId id="730" r:id="rId31"/>
    <p:sldId id="731" r:id="rId32"/>
    <p:sldId id="734" r:id="rId33"/>
    <p:sldId id="732" r:id="rId34"/>
    <p:sldId id="733" r:id="rId35"/>
    <p:sldId id="737" r:id="rId36"/>
    <p:sldId id="736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102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1" autoAdjust="0"/>
    <p:restoredTop sz="99661" autoAdjust="0"/>
  </p:normalViewPr>
  <p:slideViewPr>
    <p:cSldViewPr snapToGrid="0" snapToObjects="1">
      <p:cViewPr>
        <p:scale>
          <a:sx n="100" d="100"/>
          <a:sy n="100" d="100"/>
        </p:scale>
        <p:origin x="2416" y="8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A417F-6B12-4A48-972C-6B6481592202}" type="datetimeFigureOut">
              <a:rPr lang="en-US" smtClean="0"/>
              <a:t>3/25/17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01F300-9633-8144-9510-C9CD1CC6A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84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232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232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12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1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C84986-37ED-9840-868B-6B6773BC156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7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7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0F5F1B-10D9-4744-B761-AA068A3AA00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22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2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022664-2BB8-DB43-BD73-C34DE4F8196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3/25/17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331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3/25/17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79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3/25/17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46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3/25/17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71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3/25/17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15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3/25/17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86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3/25/17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96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3/25/17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796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3/25/17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46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3/25/17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91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3/25/17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58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7FF76-4AC6-874E-82F2-6EB9261E50CC}" type="datetimeFigureOut">
              <a:rPr lang="en-US" smtClean="0"/>
              <a:t>3/25/17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990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8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12000" y="1080000"/>
            <a:ext cx="7920000" cy="180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Spectroscopy</a:t>
            </a:r>
          </a:p>
          <a:p>
            <a:pPr algn="ctr"/>
            <a:r>
              <a:rPr lang="en-US" sz="2400" dirty="0" smtClean="0"/>
              <a:t>Excitons, resonances and band transitions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12000" y="3321141"/>
            <a:ext cx="79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Maurits W. Haverkort</a:t>
            </a:r>
          </a:p>
          <a:p>
            <a:pPr algn="ctr"/>
            <a:r>
              <a:rPr lang="en-US" i="1" dirty="0" smtClean="0">
                <a:solidFill>
                  <a:schemeClr val="tx2"/>
                </a:solidFill>
              </a:rPr>
              <a:t>Institute for theoretical physics </a:t>
            </a:r>
            <a:r>
              <a:rPr lang="mr-IN" i="1" dirty="0" smtClean="0">
                <a:solidFill>
                  <a:schemeClr val="tx2"/>
                </a:solidFill>
              </a:rPr>
              <a:t>–</a:t>
            </a:r>
            <a:r>
              <a:rPr lang="en-US" i="1" dirty="0" smtClean="0">
                <a:solidFill>
                  <a:schemeClr val="tx2"/>
                </a:solidFill>
              </a:rPr>
              <a:t> Heidelberg University</a:t>
            </a:r>
          </a:p>
          <a:p>
            <a:pPr algn="ctr"/>
            <a:endParaRPr lang="en-US" i="1" dirty="0" smtClean="0">
              <a:solidFill>
                <a:schemeClr val="tx2"/>
              </a:solidFill>
            </a:endParaRPr>
          </a:p>
          <a:p>
            <a:pPr algn="ctr"/>
            <a:r>
              <a:rPr lang="en-US" i="1" dirty="0" err="1" smtClean="0">
                <a:solidFill>
                  <a:schemeClr val="tx2"/>
                </a:solidFill>
              </a:rPr>
              <a:t>M.W.Haverkort@thphys.uni-heidelberg.de</a:t>
            </a:r>
            <a:endParaRPr lang="en-US" i="1" dirty="0" smtClean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400" y="4687935"/>
            <a:ext cx="1625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4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X-ray absorption spectroscopy – </a:t>
            </a:r>
            <a:r>
              <a:rPr lang="en-US" sz="2400" dirty="0" err="1" smtClean="0"/>
              <a:t>excitons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4211210" y="1541348"/>
            <a:ext cx="4320000" cy="43200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41736" y="5878986"/>
            <a:ext cx="1265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(</a:t>
            </a:r>
            <a:r>
              <a:rPr lang="en-US" dirty="0" err="1" smtClean="0"/>
              <a:t>eV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3523845" y="3245821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Intensity</a:t>
            </a:r>
            <a:endParaRPr lang="en-US" dirty="0"/>
          </a:p>
        </p:txBody>
      </p:sp>
      <p:pic>
        <p:nvPicPr>
          <p:cNvPr id="9" name="Picture 8" descr="Haverkort_16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0059" y="1541348"/>
            <a:ext cx="4331150" cy="4166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12321" y="1763832"/>
            <a:ext cx="2574407" cy="4423734"/>
            <a:chOff x="-112321" y="1763832"/>
            <a:chExt cx="2574407" cy="4423734"/>
          </a:xfrm>
        </p:grpSpPr>
        <p:sp>
          <p:nvSpPr>
            <p:cNvPr id="11" name="Chord 10"/>
            <p:cNvSpPr/>
            <p:nvPr/>
          </p:nvSpPr>
          <p:spPr>
            <a:xfrm>
              <a:off x="-99908" y="3518765"/>
              <a:ext cx="1486261" cy="1088560"/>
            </a:xfrm>
            <a:prstGeom prst="chord">
              <a:avLst>
                <a:gd name="adj1" fmla="val 16171291"/>
                <a:gd name="adj2" fmla="val 5329122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649885" y="5430213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49885" y="5861348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Arc 13"/>
            <p:cNvSpPr/>
            <p:nvPr/>
          </p:nvSpPr>
          <p:spPr>
            <a:xfrm>
              <a:off x="-99908" y="1954052"/>
              <a:ext cx="1498674" cy="1088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1476619" y="5072927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1671599" y="5535130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1043213" y="2184939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849622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261133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043213" y="5527518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Delay 46"/>
            <p:cNvSpPr/>
            <p:nvPr/>
          </p:nvSpPr>
          <p:spPr>
            <a:xfrm rot="4545343">
              <a:off x="217069" y="3765903"/>
              <a:ext cx="2519102" cy="160569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039149" y="5418161"/>
              <a:ext cx="42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2p</a:t>
              </a:r>
              <a:endParaRPr lang="en-US" dirty="0"/>
            </a:p>
          </p:txBody>
        </p:sp>
        <p:sp>
          <p:nvSpPr>
            <p:cNvPr id="23" name="Arc 22"/>
            <p:cNvSpPr/>
            <p:nvPr/>
          </p:nvSpPr>
          <p:spPr>
            <a:xfrm>
              <a:off x="-112321" y="3518765"/>
              <a:ext cx="1498674" cy="1088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649885" y="1763832"/>
              <a:ext cx="0" cy="425159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4287520" y="1635760"/>
            <a:ext cx="7472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W=1</a:t>
            </a:r>
          </a:p>
          <a:p>
            <a:r>
              <a:rPr lang="en-US" dirty="0" smtClean="0"/>
              <a:t>U=20</a:t>
            </a:r>
          </a:p>
          <a:p>
            <a:r>
              <a:rPr lang="en-US" dirty="0" smtClean="0"/>
              <a:t>Q=2.0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5741736" y="1763832"/>
            <a:ext cx="3199064" cy="3666381"/>
            <a:chOff x="5741736" y="1763832"/>
            <a:chExt cx="3199064" cy="3666381"/>
          </a:xfrm>
        </p:grpSpPr>
        <p:sp>
          <p:nvSpPr>
            <p:cNvPr id="26" name="Rounded Rectangle 25"/>
            <p:cNvSpPr/>
            <p:nvPr/>
          </p:nvSpPr>
          <p:spPr>
            <a:xfrm>
              <a:off x="5741736" y="1763832"/>
              <a:ext cx="2328333" cy="524988"/>
            </a:xfrm>
            <a:prstGeom prst="roundRect">
              <a:avLst>
                <a:gd name="adj" fmla="val 229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000" dirty="0" err="1" smtClean="0">
                  <a:solidFill>
                    <a:schemeClr val="tx1"/>
                  </a:solidFill>
                </a:rPr>
                <a:t>Exciton</a:t>
              </a:r>
              <a:endParaRPr lang="en-US" sz="2000" dirty="0" smtClean="0">
                <a:solidFill>
                  <a:schemeClr val="tx1"/>
                </a:solidFill>
              </a:endParaRPr>
            </a:p>
            <a:p>
              <a:pPr marL="342900" indent="-342900" algn="ctr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6329680" y="4905225"/>
              <a:ext cx="2611120" cy="524988"/>
            </a:xfrm>
            <a:prstGeom prst="roundRect">
              <a:avLst>
                <a:gd name="adj" fmla="val 229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Continuum edge jump</a:t>
              </a:r>
            </a:p>
            <a:p>
              <a:pPr marL="342900" indent="-342900" algn="ctr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383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Three classes of excitations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0" name="Rectangle 19"/>
          <p:cNvSpPr/>
          <p:nvPr/>
        </p:nvSpPr>
        <p:spPr>
          <a:xfrm>
            <a:off x="631197" y="1479436"/>
            <a:ext cx="2482953" cy="443726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Haverkort_16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8" y="4835684"/>
            <a:ext cx="2482951" cy="923039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346273" y="1479436"/>
            <a:ext cx="2483407" cy="4437261"/>
            <a:chOff x="4363610" y="1693748"/>
            <a:chExt cx="4320790" cy="4320000"/>
          </a:xfrm>
        </p:grpSpPr>
        <p:pic>
          <p:nvPicPr>
            <p:cNvPr id="25" name="Picture 24" descr="Haverkort_16d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3613" y="3455901"/>
              <a:ext cx="4320787" cy="2404047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4363610" y="1693748"/>
              <a:ext cx="4320000" cy="43200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061804" y="1465319"/>
            <a:ext cx="2489362" cy="4451378"/>
            <a:chOff x="4352459" y="1680004"/>
            <a:chExt cx="4331151" cy="4333744"/>
          </a:xfrm>
        </p:grpSpPr>
        <p:pic>
          <p:nvPicPr>
            <p:cNvPr id="41" name="Picture 40" descr="Haverkort_16h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2459" y="1680004"/>
              <a:ext cx="4328529" cy="417665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4363610" y="1693748"/>
              <a:ext cx="4320000" cy="43200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631197" y="1479436"/>
            <a:ext cx="2482951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Band excitations</a:t>
            </a:r>
            <a:endParaRPr lang="en-US" sz="2400" dirty="0"/>
          </a:p>
        </p:txBody>
      </p:sp>
      <p:sp>
        <p:nvSpPr>
          <p:cNvPr id="14" name="Rounded Rectangle 13"/>
          <p:cNvSpPr/>
          <p:nvPr/>
        </p:nvSpPr>
        <p:spPr>
          <a:xfrm>
            <a:off x="3346729" y="1479436"/>
            <a:ext cx="2482951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Resonances</a:t>
            </a:r>
            <a:endParaRPr lang="en-US" sz="2400" dirty="0"/>
          </a:p>
        </p:txBody>
      </p:sp>
      <p:sp>
        <p:nvSpPr>
          <p:cNvPr id="15" name="Rounded Rectangle 14"/>
          <p:cNvSpPr/>
          <p:nvPr/>
        </p:nvSpPr>
        <p:spPr>
          <a:xfrm>
            <a:off x="6049049" y="1479436"/>
            <a:ext cx="2482951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Excitons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3253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verkort_16a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" t="29072" r="6693" b="1517"/>
          <a:stretch/>
        </p:blipFill>
        <p:spPr>
          <a:xfrm>
            <a:off x="355601" y="1225549"/>
            <a:ext cx="8506600" cy="122237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X-ray absorption spectroscopy – a band picture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Pie 4"/>
          <p:cNvSpPr/>
          <p:nvPr/>
        </p:nvSpPr>
        <p:spPr>
          <a:xfrm>
            <a:off x="-87049" y="2706324"/>
            <a:ext cx="1485815" cy="1532187"/>
          </a:xfrm>
          <a:prstGeom prst="pie">
            <a:avLst>
              <a:gd name="adj1" fmla="val 67035"/>
              <a:gd name="adj2" fmla="val 5400000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49885" y="5645448"/>
            <a:ext cx="13892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Arc 9"/>
          <p:cNvSpPr/>
          <p:nvPr/>
        </p:nvSpPr>
        <p:spPr>
          <a:xfrm>
            <a:off x="-99908" y="2733966"/>
            <a:ext cx="1498674" cy="1504545"/>
          </a:xfrm>
          <a:prstGeom prst="arc">
            <a:avLst>
              <a:gd name="adj1" fmla="val 16200000"/>
              <a:gd name="adj2" fmla="val 538451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649885" y="2525441"/>
            <a:ext cx="0" cy="34899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671599" y="5319232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Delay 46"/>
          <p:cNvSpPr/>
          <p:nvPr/>
        </p:nvSpPr>
        <p:spPr>
          <a:xfrm rot="3765503">
            <a:off x="392845" y="4280405"/>
            <a:ext cx="2324134" cy="122612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039149" y="5418161"/>
            <a:ext cx="39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1s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043213" y="5311618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Haverkort_16b.pd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5" t="742" r="1170" b="856"/>
          <a:stretch/>
        </p:blipFill>
        <p:spPr>
          <a:xfrm>
            <a:off x="2374900" y="2622549"/>
            <a:ext cx="3502025" cy="372414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95550" y="2541529"/>
            <a:ext cx="479425" cy="384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Haverkort x-ray spectroscopy 03A (dragged).pdf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917" t="40152" r="2643" b="7862"/>
          <a:stretch/>
        </p:blipFill>
        <p:spPr>
          <a:xfrm>
            <a:off x="5837718" y="2470150"/>
            <a:ext cx="3138784" cy="391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58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6068213" y="1479436"/>
            <a:ext cx="2482953" cy="443726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Three classes of excitations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0" name="Rectangle 19"/>
          <p:cNvSpPr/>
          <p:nvPr/>
        </p:nvSpPr>
        <p:spPr>
          <a:xfrm>
            <a:off x="631197" y="1479436"/>
            <a:ext cx="2482953" cy="443726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Haverkort_16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8" y="4835684"/>
            <a:ext cx="2482951" cy="923039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346273" y="1479436"/>
            <a:ext cx="2483407" cy="4437261"/>
            <a:chOff x="4363610" y="1693748"/>
            <a:chExt cx="4320790" cy="4320000"/>
          </a:xfrm>
        </p:grpSpPr>
        <p:pic>
          <p:nvPicPr>
            <p:cNvPr id="25" name="Picture 24" descr="Haverkort_16d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3613" y="3455901"/>
              <a:ext cx="4320787" cy="2404047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4363610" y="1693748"/>
              <a:ext cx="4320000" cy="43200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 descr="Haverkort_16h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804" y="1465319"/>
            <a:ext cx="2487855" cy="429002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631197" y="1479436"/>
            <a:ext cx="2482951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Band excitations</a:t>
            </a:r>
            <a:endParaRPr lang="en-US" sz="2400" dirty="0"/>
          </a:p>
        </p:txBody>
      </p:sp>
      <p:sp>
        <p:nvSpPr>
          <p:cNvPr id="14" name="Rounded Rectangle 13"/>
          <p:cNvSpPr/>
          <p:nvPr/>
        </p:nvSpPr>
        <p:spPr>
          <a:xfrm>
            <a:off x="3346729" y="1479436"/>
            <a:ext cx="2482951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Resonances</a:t>
            </a:r>
            <a:endParaRPr lang="en-US" sz="2400" dirty="0"/>
          </a:p>
        </p:txBody>
      </p:sp>
      <p:sp>
        <p:nvSpPr>
          <p:cNvPr id="15" name="Rounded Rectangle 14"/>
          <p:cNvSpPr/>
          <p:nvPr/>
        </p:nvSpPr>
        <p:spPr>
          <a:xfrm>
            <a:off x="6049049" y="1479436"/>
            <a:ext cx="2482951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Excitons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389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X-ray absorption spectroscopy – </a:t>
            </a:r>
            <a:r>
              <a:rPr lang="en-US" sz="2400" dirty="0" err="1" smtClean="0"/>
              <a:t>excitons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4" name="Picture 3" descr="Haverkort_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660" y="1133780"/>
            <a:ext cx="5006340" cy="526923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112321" y="1763832"/>
            <a:ext cx="2574407" cy="4423734"/>
            <a:chOff x="-112321" y="1763832"/>
            <a:chExt cx="2574407" cy="4423734"/>
          </a:xfrm>
        </p:grpSpPr>
        <p:sp>
          <p:nvSpPr>
            <p:cNvPr id="8" name="Chord 7"/>
            <p:cNvSpPr/>
            <p:nvPr/>
          </p:nvSpPr>
          <p:spPr>
            <a:xfrm>
              <a:off x="-99908" y="3518765"/>
              <a:ext cx="1486261" cy="1088560"/>
            </a:xfrm>
            <a:prstGeom prst="chord">
              <a:avLst>
                <a:gd name="adj1" fmla="val 16171291"/>
                <a:gd name="adj2" fmla="val 5329122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649885" y="5430213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49885" y="5861348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Arc 10"/>
            <p:cNvSpPr/>
            <p:nvPr/>
          </p:nvSpPr>
          <p:spPr>
            <a:xfrm>
              <a:off x="-99908" y="1954052"/>
              <a:ext cx="1498674" cy="1088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1476619" y="5072927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1671599" y="5535130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1043213" y="2184939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849622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1261133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1043213" y="5527518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Delay 46"/>
            <p:cNvSpPr/>
            <p:nvPr/>
          </p:nvSpPr>
          <p:spPr>
            <a:xfrm rot="4545343">
              <a:off x="217069" y="3765903"/>
              <a:ext cx="2519102" cy="160569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39149" y="5418161"/>
              <a:ext cx="42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2p</a:t>
              </a:r>
              <a:endParaRPr lang="en-US" dirty="0"/>
            </a:p>
          </p:txBody>
        </p:sp>
        <p:sp>
          <p:nvSpPr>
            <p:cNvPr id="20" name="Arc 19"/>
            <p:cNvSpPr/>
            <p:nvPr/>
          </p:nvSpPr>
          <p:spPr>
            <a:xfrm>
              <a:off x="-112321" y="3518765"/>
              <a:ext cx="1498674" cy="1088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649885" y="1763832"/>
              <a:ext cx="0" cy="425159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6329680" y="3657600"/>
            <a:ext cx="2540000" cy="2067763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3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X-ray absorption spectroscopy – </a:t>
            </a:r>
            <a:r>
              <a:rPr lang="en-US" sz="2400" dirty="0" err="1" smtClean="0"/>
              <a:t>excitons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-112321" y="1763832"/>
            <a:ext cx="2574407" cy="4423734"/>
            <a:chOff x="-112321" y="1763832"/>
            <a:chExt cx="2574407" cy="4423734"/>
          </a:xfrm>
        </p:grpSpPr>
        <p:sp>
          <p:nvSpPr>
            <p:cNvPr id="5" name="Chord 4"/>
            <p:cNvSpPr/>
            <p:nvPr/>
          </p:nvSpPr>
          <p:spPr>
            <a:xfrm>
              <a:off x="-99908" y="3518765"/>
              <a:ext cx="1486261" cy="1088560"/>
            </a:xfrm>
            <a:prstGeom prst="chord">
              <a:avLst>
                <a:gd name="adj1" fmla="val 16171291"/>
                <a:gd name="adj2" fmla="val 5329122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649885" y="5430213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49885" y="5861348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Arc 9"/>
            <p:cNvSpPr/>
            <p:nvPr/>
          </p:nvSpPr>
          <p:spPr>
            <a:xfrm>
              <a:off x="-99908" y="1954052"/>
              <a:ext cx="1498674" cy="1088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1476619" y="5072927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671599" y="5535130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1043213" y="2184939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849622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1261133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1043213" y="5527518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Delay 46"/>
            <p:cNvSpPr/>
            <p:nvPr/>
          </p:nvSpPr>
          <p:spPr>
            <a:xfrm rot="4545343">
              <a:off x="217069" y="3765903"/>
              <a:ext cx="2519102" cy="160569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39149" y="5418161"/>
              <a:ext cx="42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2p</a:t>
              </a:r>
              <a:endParaRPr lang="en-US" dirty="0"/>
            </a:p>
          </p:txBody>
        </p:sp>
        <p:sp>
          <p:nvSpPr>
            <p:cNvPr id="19" name="Arc 18"/>
            <p:cNvSpPr/>
            <p:nvPr/>
          </p:nvSpPr>
          <p:spPr>
            <a:xfrm>
              <a:off x="-112321" y="3518765"/>
              <a:ext cx="1498674" cy="1088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649885" y="1763832"/>
              <a:ext cx="0" cy="425159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 descr="Haverkort_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660" y="1133780"/>
            <a:ext cx="5006340" cy="5269230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469" y="1694432"/>
            <a:ext cx="2806268" cy="4493134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81000"/>
                </a:srgbClr>
              </a:gs>
              <a:gs pos="100000">
                <a:schemeClr val="accent6">
                  <a:alpha val="81000"/>
                </a:schemeClr>
              </a:gs>
            </a:gsLst>
            <a:lin ang="2160000" scaled="0"/>
            <a:tileRect/>
          </a:gradFill>
          <a:ln w="25400"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274" y="2148406"/>
            <a:ext cx="1390650" cy="457200"/>
          </a:xfrm>
          <a:prstGeom prst="rect">
            <a:avLst/>
          </a:prstGeom>
        </p:spPr>
      </p:pic>
      <p:sp>
        <p:nvSpPr>
          <p:cNvPr id="24" name="Delay 46"/>
          <p:cNvSpPr/>
          <p:nvPr/>
        </p:nvSpPr>
        <p:spPr>
          <a:xfrm rot="4545343">
            <a:off x="217070" y="3765903"/>
            <a:ext cx="2519102" cy="160569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808" y="4973013"/>
            <a:ext cx="1390650" cy="4572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1033" y="1220125"/>
            <a:ext cx="18034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3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Local many body calculations based on parameters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Screen Shot 2013-02-19 at 18.26.41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5587" y="1995604"/>
            <a:ext cx="3657600" cy="355600"/>
          </a:xfrm>
          <a:prstGeom prst="rect">
            <a:avLst/>
          </a:prstGeom>
        </p:spPr>
      </p:pic>
      <p:pic>
        <p:nvPicPr>
          <p:cNvPr id="22" name="Picture 21" descr="Screen Shot 2013-02-19 at 18.26.48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5587" y="2351204"/>
            <a:ext cx="3314700" cy="279400"/>
          </a:xfrm>
          <a:prstGeom prst="rect">
            <a:avLst/>
          </a:prstGeom>
        </p:spPr>
      </p:pic>
      <p:pic>
        <p:nvPicPr>
          <p:cNvPr id="23" name="Picture 22" descr="Screen Shot 2013-02-19 at 18.26.28 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2225"/>
            <a:ext cx="9144000" cy="1003379"/>
          </a:xfrm>
          <a:prstGeom prst="rect">
            <a:avLst/>
          </a:prstGeom>
        </p:spPr>
      </p:pic>
      <p:pic>
        <p:nvPicPr>
          <p:cNvPr id="24" name="Picture 23" descr="Screen Shot 2013-02-19 at 18.27.13 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145" y="1995604"/>
            <a:ext cx="3545159" cy="4484396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370693" y="4162982"/>
            <a:ext cx="1459953" cy="101559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192" y="3357702"/>
            <a:ext cx="4872156" cy="312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9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Local many body calculations based on parameters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4" name="Picture 3" descr="Screen Shot 2013-02-19 at 18.26.41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5587" y="1995604"/>
            <a:ext cx="3657600" cy="355600"/>
          </a:xfrm>
          <a:prstGeom prst="rect">
            <a:avLst/>
          </a:prstGeom>
        </p:spPr>
      </p:pic>
      <p:pic>
        <p:nvPicPr>
          <p:cNvPr id="5" name="Picture 4" descr="Screen Shot 2013-02-19 at 18.26.48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5587" y="2351204"/>
            <a:ext cx="3314700" cy="279400"/>
          </a:xfrm>
          <a:prstGeom prst="rect">
            <a:avLst/>
          </a:prstGeom>
        </p:spPr>
      </p:pic>
      <p:pic>
        <p:nvPicPr>
          <p:cNvPr id="8" name="Picture 7" descr="Screen Shot 2013-02-19 at 18.26.28 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2225"/>
            <a:ext cx="9144000" cy="1003379"/>
          </a:xfrm>
          <a:prstGeom prst="rect">
            <a:avLst/>
          </a:prstGeom>
        </p:spPr>
      </p:pic>
      <p:pic>
        <p:nvPicPr>
          <p:cNvPr id="9" name="Picture 8" descr="Screen Shot 2013-02-19 at 18.27.13 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145" y="1995604"/>
            <a:ext cx="3545159" cy="448439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70693" y="4162982"/>
            <a:ext cx="1459953" cy="101559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192" y="3357702"/>
            <a:ext cx="4872156" cy="3122297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253943" y="1679989"/>
            <a:ext cx="4637913" cy="1279111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Parameters</a:t>
            </a:r>
          </a:p>
          <a:p>
            <a:pPr algn="ctr"/>
            <a:r>
              <a:rPr lang="en-US" sz="2000" i="1" dirty="0" smtClean="0">
                <a:solidFill>
                  <a:schemeClr val="tx1"/>
                </a:solidFill>
              </a:rPr>
              <a:t>Size of the Coulomb interaction</a:t>
            </a:r>
          </a:p>
          <a:p>
            <a:pPr algn="ctr"/>
            <a:r>
              <a:rPr lang="en-US" sz="2000" i="1" dirty="0" smtClean="0">
                <a:solidFill>
                  <a:schemeClr val="tx1"/>
                </a:solidFill>
              </a:rPr>
              <a:t>Size of the crystal-field</a:t>
            </a:r>
          </a:p>
        </p:txBody>
      </p:sp>
    </p:spTree>
    <p:extLst>
      <p:ext uri="{BB962C8B-B14F-4D97-AF65-F5344CB8AC3E}">
        <p14:creationId xmlns:p14="http://schemas.microsoft.com/office/powerpoint/2010/main" val="51115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How to calculate these parameters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292100" y="1107392"/>
            <a:ext cx="8252600" cy="5292807"/>
            <a:chOff x="292100" y="1107392"/>
            <a:chExt cx="8252600" cy="5292807"/>
          </a:xfrm>
        </p:grpSpPr>
        <p:pic>
          <p:nvPicPr>
            <p:cNvPr id="2" name="Picture 1" descr="Haverkort_16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100" y="1107392"/>
              <a:ext cx="8252600" cy="529280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476500" y="1219200"/>
              <a:ext cx="5918200" cy="17399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572900" y="2959100"/>
              <a:ext cx="2504300" cy="15621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427392" y="1340596"/>
            <a:ext cx="1771507" cy="3088768"/>
            <a:chOff x="-99908" y="2525441"/>
            <a:chExt cx="2561994" cy="3662127"/>
          </a:xfrm>
        </p:grpSpPr>
        <p:sp>
          <p:nvSpPr>
            <p:cNvPr id="10" name="Pie 9"/>
            <p:cNvSpPr/>
            <p:nvPr/>
          </p:nvSpPr>
          <p:spPr>
            <a:xfrm>
              <a:off x="-87049" y="2706324"/>
              <a:ext cx="1485815" cy="1532187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649885" y="5430213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49885" y="5861348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Arc 12"/>
            <p:cNvSpPr/>
            <p:nvPr/>
          </p:nvSpPr>
          <p:spPr>
            <a:xfrm>
              <a:off x="-99908" y="2733966"/>
              <a:ext cx="1498674" cy="1504545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649885" y="2525441"/>
              <a:ext cx="0" cy="34899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1476619" y="5072925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1671599" y="5535132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1888129" y="5080540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849622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261133" y="5072929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Delay 46"/>
            <p:cNvSpPr/>
            <p:nvPr/>
          </p:nvSpPr>
          <p:spPr>
            <a:xfrm rot="3765503">
              <a:off x="392845" y="4280405"/>
              <a:ext cx="2324134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39149" y="5418161"/>
              <a:ext cx="42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2p</a:t>
              </a:r>
              <a:endParaRPr lang="en-US" dirty="0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1043213" y="5527518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ounded Rectangle 22"/>
          <p:cNvSpPr/>
          <p:nvPr/>
        </p:nvSpPr>
        <p:spPr>
          <a:xfrm>
            <a:off x="4326582" y="1324961"/>
            <a:ext cx="3953818" cy="2714561"/>
          </a:xfrm>
          <a:prstGeom prst="roundRect">
            <a:avLst>
              <a:gd name="adj" fmla="val 1254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Start from LDA potential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Create </a:t>
            </a:r>
            <a:r>
              <a:rPr lang="en-US" sz="2000" dirty="0" err="1" smtClean="0">
                <a:solidFill>
                  <a:schemeClr val="tx1"/>
                </a:solidFill>
              </a:rPr>
              <a:t>Wannier</a:t>
            </a:r>
            <a:r>
              <a:rPr lang="en-US" sz="2000" dirty="0" smtClean="0">
                <a:solidFill>
                  <a:schemeClr val="tx1"/>
                </a:solidFill>
              </a:rPr>
              <a:t> functions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On this basis and potential build local Hamiltonian including all local many body interactions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Solve by exact </a:t>
            </a:r>
            <a:r>
              <a:rPr lang="en-US" sz="2000" dirty="0" err="1" smtClean="0">
                <a:solidFill>
                  <a:schemeClr val="tx1"/>
                </a:solidFill>
              </a:rPr>
              <a:t>diagonalization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     Phys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  <a:r>
              <a:rPr lang="en-US" sz="2000" dirty="0" smtClean="0">
                <a:solidFill>
                  <a:schemeClr val="tx1"/>
                </a:solidFill>
              </a:rPr>
              <a:t> Rev. B </a:t>
            </a:r>
            <a:r>
              <a:rPr lang="en-US" sz="2000" b="1" dirty="0" smtClean="0">
                <a:solidFill>
                  <a:schemeClr val="tx1"/>
                </a:solidFill>
              </a:rPr>
              <a:t>85</a:t>
            </a:r>
            <a:r>
              <a:rPr lang="en-US" sz="2000" dirty="0" smtClean="0">
                <a:solidFill>
                  <a:schemeClr val="tx1"/>
                </a:solidFill>
              </a:rPr>
              <a:t>, 165113 (2012)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2417" y="1235343"/>
            <a:ext cx="1264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Theory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Experiment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36836" y="6549680"/>
            <a:ext cx="5308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M.W. Haverkort, M. </a:t>
            </a:r>
            <a:r>
              <a:rPr lang="en-US" sz="1400" dirty="0" err="1" smtClean="0"/>
              <a:t>Zwierzycki</a:t>
            </a:r>
            <a:r>
              <a:rPr lang="en-US" sz="1400" dirty="0" smtClean="0"/>
              <a:t>, O.K. Andersen, PRB </a:t>
            </a:r>
            <a:r>
              <a:rPr lang="en-US" sz="1400" b="1" dirty="0" smtClean="0"/>
              <a:t>85</a:t>
            </a:r>
            <a:r>
              <a:rPr lang="en-US" sz="1400" dirty="0" smtClean="0"/>
              <a:t>, 165113 (2012).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6115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What do you need to consider when calculating excitons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" name="Rounded Rectangle 3"/>
          <p:cNvSpPr/>
          <p:nvPr/>
        </p:nvSpPr>
        <p:spPr>
          <a:xfrm>
            <a:off x="4793505" y="1140996"/>
            <a:ext cx="3738495" cy="462102"/>
          </a:xfrm>
          <a:prstGeom prst="roundRect">
            <a:avLst>
              <a:gd name="adj" fmla="val 1103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Example of d-d excitations in NiO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29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Three classes of excitations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631197" y="1479436"/>
            <a:ext cx="2482953" cy="4437261"/>
            <a:chOff x="4211210" y="1541348"/>
            <a:chExt cx="4320000" cy="4320000"/>
          </a:xfrm>
        </p:grpSpPr>
        <p:sp>
          <p:nvSpPr>
            <p:cNvPr id="20" name="Rectangle 19"/>
            <p:cNvSpPr/>
            <p:nvPr/>
          </p:nvSpPr>
          <p:spPr>
            <a:xfrm>
              <a:off x="4211210" y="1541348"/>
              <a:ext cx="4320000" cy="43200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Haverkort_16b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212" y="4808902"/>
              <a:ext cx="4319997" cy="89864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346273" y="1479436"/>
            <a:ext cx="2483407" cy="4437261"/>
            <a:chOff x="4363610" y="1693748"/>
            <a:chExt cx="4320790" cy="4320000"/>
          </a:xfrm>
        </p:grpSpPr>
        <p:pic>
          <p:nvPicPr>
            <p:cNvPr id="25" name="Picture 24" descr="Haverkort_16d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3613" y="3455901"/>
              <a:ext cx="4320787" cy="2404047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4363610" y="1693748"/>
              <a:ext cx="4320000" cy="43200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061804" y="1465319"/>
            <a:ext cx="2489362" cy="4451378"/>
            <a:chOff x="4352459" y="1680004"/>
            <a:chExt cx="4331151" cy="4333744"/>
          </a:xfrm>
        </p:grpSpPr>
        <p:pic>
          <p:nvPicPr>
            <p:cNvPr id="41" name="Picture 40" descr="Haverkort_16h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2459" y="1680004"/>
              <a:ext cx="4328529" cy="417665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4363610" y="1693748"/>
              <a:ext cx="4320000" cy="43200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631197" y="1479436"/>
            <a:ext cx="2482951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Band excitations</a:t>
            </a:r>
            <a:endParaRPr lang="en-US" sz="2400" dirty="0"/>
          </a:p>
        </p:txBody>
      </p:sp>
      <p:sp>
        <p:nvSpPr>
          <p:cNvPr id="14" name="Rounded Rectangle 13"/>
          <p:cNvSpPr/>
          <p:nvPr/>
        </p:nvSpPr>
        <p:spPr>
          <a:xfrm>
            <a:off x="3346729" y="1479436"/>
            <a:ext cx="2482951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Resonances</a:t>
            </a:r>
            <a:endParaRPr lang="en-US" sz="2400" dirty="0"/>
          </a:p>
        </p:txBody>
      </p:sp>
      <p:sp>
        <p:nvSpPr>
          <p:cNvPr id="15" name="Rounded Rectangle 14"/>
          <p:cNvSpPr/>
          <p:nvPr/>
        </p:nvSpPr>
        <p:spPr>
          <a:xfrm>
            <a:off x="6049049" y="1479436"/>
            <a:ext cx="2482951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Excitons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326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4" descr="Haverkort_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795588"/>
            <a:ext cx="7918450" cy="3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dirty="0"/>
              <a:t>Example of localized states in NiO - excitons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5632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63" y="1220788"/>
            <a:ext cx="18034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1282700" y="2255838"/>
            <a:ext cx="4292600" cy="2519362"/>
            <a:chOff x="1282700" y="2255827"/>
            <a:chExt cx="4292600" cy="2519373"/>
          </a:xfrm>
        </p:grpSpPr>
        <p:sp>
          <p:nvSpPr>
            <p:cNvPr id="9" name="Donut 8"/>
            <p:cNvSpPr/>
            <p:nvPr/>
          </p:nvSpPr>
          <p:spPr>
            <a:xfrm>
              <a:off x="4749800" y="3949696"/>
              <a:ext cx="825500" cy="825504"/>
            </a:xfrm>
            <a:prstGeom prst="donut">
              <a:avLst>
                <a:gd name="adj" fmla="val 1269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" name="Minus 2"/>
            <p:cNvSpPr/>
            <p:nvPr/>
          </p:nvSpPr>
          <p:spPr>
            <a:xfrm>
              <a:off x="1282700" y="4102097"/>
              <a:ext cx="698500" cy="501652"/>
            </a:xfrm>
            <a:prstGeom prst="mathMin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2" name="Curved Connector 11"/>
            <p:cNvCxnSpPr/>
            <p:nvPr/>
          </p:nvCxnSpPr>
          <p:spPr>
            <a:xfrm rot="5400000" flipH="1" flipV="1">
              <a:off x="1602577" y="2732876"/>
              <a:ext cx="1639894" cy="1530350"/>
            </a:xfrm>
            <a:prstGeom prst="curvedConnector3">
              <a:avLst>
                <a:gd name="adj1" fmla="val 50000"/>
              </a:avLst>
            </a:prstGeom>
            <a:ln w="57150" cmpd="sng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9" idx="0"/>
            </p:cNvCxnSpPr>
            <p:nvPr/>
          </p:nvCxnSpPr>
          <p:spPr>
            <a:xfrm rot="16200000" flipV="1">
              <a:off x="3998116" y="2785263"/>
              <a:ext cx="1271593" cy="1057275"/>
            </a:xfrm>
            <a:prstGeom prst="curvedConnector3">
              <a:avLst>
                <a:gd name="adj1" fmla="val 50000"/>
              </a:avLst>
            </a:prstGeom>
            <a:ln w="57150" cmpd="sng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ounded Rectangle 9"/>
            <p:cNvSpPr/>
            <p:nvPr/>
          </p:nvSpPr>
          <p:spPr>
            <a:xfrm>
              <a:off x="2649538" y="2255827"/>
              <a:ext cx="1803400" cy="422277"/>
            </a:xfrm>
            <a:prstGeom prst="roundRect">
              <a:avLst>
                <a:gd name="adj" fmla="val 23926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Ctr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Ni</a:t>
              </a:r>
              <a:r>
                <a:rPr lang="en-US" sz="2000" baseline="30000" dirty="0">
                  <a:solidFill>
                    <a:schemeClr val="tx1"/>
                  </a:solidFill>
                </a:rPr>
                <a:t>2+</a:t>
              </a:r>
              <a:r>
                <a:rPr lang="en-US" sz="2000" dirty="0">
                  <a:solidFill>
                    <a:schemeClr val="tx1"/>
                  </a:solidFill>
                </a:rPr>
                <a:t> - 4s</a:t>
              </a:r>
              <a:r>
                <a:rPr lang="en-US" sz="2000" baseline="30000" dirty="0">
                  <a:solidFill>
                    <a:schemeClr val="tx1"/>
                  </a:solidFill>
                </a:rPr>
                <a:t>0</a:t>
              </a:r>
              <a:r>
                <a:rPr lang="en-US" sz="2000" dirty="0">
                  <a:solidFill>
                    <a:schemeClr val="tx1"/>
                  </a:solidFill>
                </a:rPr>
                <a:t> 3d</a:t>
              </a:r>
              <a:r>
                <a:rPr lang="en-US" sz="2000" baseline="30000" dirty="0">
                  <a:solidFill>
                    <a:schemeClr val="tx1"/>
                  </a:solidFill>
                </a:rPr>
                <a:t>8</a:t>
              </a:r>
              <a:endParaRPr lang="en-US" sz="2000" dirty="0">
                <a:solidFill>
                  <a:schemeClr val="tx1"/>
                </a:solidFill>
              </a:endParaRPr>
            </a:p>
            <a:p>
              <a:pPr marL="342900" indent="-342900" algn="ctr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5162550" y="1681163"/>
            <a:ext cx="3368675" cy="2420937"/>
            <a:chOff x="5162551" y="1681173"/>
            <a:chExt cx="3369449" cy="2420927"/>
          </a:xfrm>
        </p:grpSpPr>
        <p:sp>
          <p:nvSpPr>
            <p:cNvPr id="2" name="Donut 1"/>
            <p:cNvSpPr/>
            <p:nvPr/>
          </p:nvSpPr>
          <p:spPr>
            <a:xfrm>
              <a:off x="7112449" y="3276603"/>
              <a:ext cx="825690" cy="825497"/>
            </a:xfrm>
            <a:prstGeom prst="donut">
              <a:avLst>
                <a:gd name="adj" fmla="val 1269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8" name="Curved Connector 27"/>
            <p:cNvCxnSpPr/>
            <p:nvPr/>
          </p:nvCxnSpPr>
          <p:spPr>
            <a:xfrm rot="16200000" flipV="1">
              <a:off x="6340885" y="2100135"/>
              <a:ext cx="1173157" cy="1154378"/>
            </a:xfrm>
            <a:prstGeom prst="curvedConnector3">
              <a:avLst>
                <a:gd name="adj1" fmla="val 50000"/>
              </a:avLst>
            </a:prstGeom>
            <a:ln w="57150" cmpd="sng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ounded Rectangle 7"/>
            <p:cNvSpPr/>
            <p:nvPr/>
          </p:nvSpPr>
          <p:spPr>
            <a:xfrm>
              <a:off x="5162551" y="1681173"/>
              <a:ext cx="1356036" cy="422273"/>
            </a:xfrm>
            <a:prstGeom prst="roundRect">
              <a:avLst>
                <a:gd name="adj" fmla="val 23926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Ctr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O</a:t>
              </a:r>
              <a:r>
                <a:rPr lang="en-US" sz="2000" baseline="30000" dirty="0">
                  <a:solidFill>
                    <a:schemeClr val="tx1"/>
                  </a:solidFill>
                </a:rPr>
                <a:t>2-</a:t>
              </a:r>
              <a:r>
                <a:rPr lang="en-US" sz="2000" dirty="0">
                  <a:solidFill>
                    <a:schemeClr val="tx1"/>
                  </a:solidFill>
                </a:rPr>
                <a:t> - 2p</a:t>
              </a:r>
              <a:r>
                <a:rPr lang="en-US" sz="2000" baseline="30000" dirty="0">
                  <a:solidFill>
                    <a:schemeClr val="tx1"/>
                  </a:solidFill>
                </a:rPr>
                <a:t>6</a:t>
              </a:r>
              <a:endParaRPr lang="en-US" sz="2000" dirty="0">
                <a:solidFill>
                  <a:schemeClr val="tx1"/>
                </a:solidFill>
              </a:endParaRPr>
            </a:p>
            <a:p>
              <a:pPr marL="342900" indent="-342900" algn="ctr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2" name="Minus 31"/>
            <p:cNvSpPr/>
            <p:nvPr/>
          </p:nvSpPr>
          <p:spPr>
            <a:xfrm>
              <a:off x="7833340" y="3448053"/>
              <a:ext cx="698660" cy="501648"/>
            </a:xfrm>
            <a:prstGeom prst="mathMin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4690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Partly filled degenerate </a:t>
            </a:r>
            <a:r>
              <a:rPr lang="en-US" sz="2400" i="1" dirty="0"/>
              <a:t>d</a:t>
            </a:r>
            <a:r>
              <a:rPr lang="en-US" sz="2400" dirty="0"/>
              <a:t>-shell – in LDA </a:t>
            </a:r>
            <a:r>
              <a:rPr lang="en-US" sz="2400" dirty="0" err="1"/>
              <a:t>NiO</a:t>
            </a:r>
            <a:r>
              <a:rPr lang="en-US" sz="2400" dirty="0"/>
              <a:t> is a metal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" name="Picture 1" descr="LDA_p_MLFT_04A (dragged)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09" b="7450"/>
          <a:stretch/>
        </p:blipFill>
        <p:spPr>
          <a:xfrm>
            <a:off x="0" y="1379110"/>
            <a:ext cx="9144000" cy="499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In LDA </a:t>
            </a:r>
            <a:r>
              <a:rPr lang="en-US" sz="2400" dirty="0" err="1"/>
              <a:t>NiO</a:t>
            </a:r>
            <a:r>
              <a:rPr lang="en-US" sz="2400" dirty="0"/>
              <a:t> is a metal: Experimentally it is a good insulator</a:t>
            </a:r>
          </a:p>
        </p:txBody>
      </p:sp>
      <p:pic>
        <p:nvPicPr>
          <p:cNvPr id="3277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141413"/>
            <a:ext cx="3998913" cy="52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3" y="3041650"/>
            <a:ext cx="4516437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4"/>
          <p:cNvSpPr txBox="1">
            <a:spLocks noChangeArrowheads="1"/>
          </p:cNvSpPr>
          <p:nvPr/>
        </p:nvSpPr>
        <p:spPr bwMode="auto">
          <a:xfrm>
            <a:off x="4310063" y="1322388"/>
            <a:ext cx="3741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F. J. Morin, Phys. Rev. </a:t>
            </a:r>
            <a:r>
              <a:rPr lang="en-US" b="1"/>
              <a:t>93</a:t>
            </a:r>
            <a:r>
              <a:rPr lang="en-US"/>
              <a:t>, 1199 (1954)</a:t>
            </a:r>
          </a:p>
        </p:txBody>
      </p:sp>
      <p:sp>
        <p:nvSpPr>
          <p:cNvPr id="32773" name="TextBox 7"/>
          <p:cNvSpPr txBox="1">
            <a:spLocks noChangeArrowheads="1"/>
          </p:cNvSpPr>
          <p:nvPr/>
        </p:nvSpPr>
        <p:spPr bwMode="auto">
          <a:xfrm>
            <a:off x="5419725" y="2216150"/>
            <a:ext cx="3111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R. Newman and R. M. Chrenko,</a:t>
            </a:r>
          </a:p>
          <a:p>
            <a:r>
              <a:rPr lang="en-US"/>
              <a:t>Phys. Rev </a:t>
            </a:r>
            <a:r>
              <a:rPr lang="en-US" b="1"/>
              <a:t>114</a:t>
            </a:r>
            <a:r>
              <a:rPr lang="en-US"/>
              <a:t> 1507 (1959)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757363" y="2620963"/>
            <a:ext cx="2552700" cy="841375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FF0000"/>
                </a:solidFill>
              </a:rPr>
              <a:t>Room temperature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FF0000"/>
                </a:solidFill>
                <a:latin typeface="Symbol" charset="2"/>
                <a:cs typeface="Symbol" charset="2"/>
              </a:rPr>
              <a:t>r</a:t>
            </a:r>
            <a:r>
              <a:rPr lang="en-US" sz="2000" dirty="0">
                <a:solidFill>
                  <a:srgbClr val="FF0000"/>
                </a:solidFill>
              </a:rPr>
              <a:t>~</a:t>
            </a:r>
            <a:r>
              <a:rPr lang="en-US" sz="2000">
                <a:solidFill>
                  <a:srgbClr val="FF0000"/>
                </a:solidFill>
              </a:rPr>
              <a:t>10</a:t>
            </a:r>
            <a:r>
              <a:rPr lang="en-US" sz="2000" baseline="30000">
                <a:solidFill>
                  <a:srgbClr val="FF0000"/>
                </a:solidFill>
              </a:rPr>
              <a:t>5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smtClean="0">
                <a:solidFill>
                  <a:srgbClr val="FF0000"/>
                </a:solidFill>
                <a:latin typeface="Symbol" charset="2"/>
                <a:cs typeface="Symbol" charset="2"/>
              </a:rPr>
              <a:t>W</a:t>
            </a:r>
            <a:r>
              <a:rPr lang="en-US" sz="2000" smtClean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cm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413375" y="5510213"/>
            <a:ext cx="1519238" cy="877887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FF0000"/>
                </a:solidFill>
              </a:rPr>
              <a:t>Optical-gap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FF0000"/>
                </a:solidFill>
              </a:rPr>
              <a:t>3.5 – 4.0 </a:t>
            </a:r>
            <a:r>
              <a:rPr lang="en-US" sz="2000" dirty="0" err="1">
                <a:solidFill>
                  <a:srgbClr val="FF0000"/>
                </a:solidFill>
              </a:rPr>
              <a:t>eV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2776" name="TextBox 3"/>
          <p:cNvSpPr txBox="1">
            <a:spLocks noChangeArrowheads="1"/>
          </p:cNvSpPr>
          <p:nvPr/>
        </p:nvSpPr>
        <p:spPr bwMode="auto">
          <a:xfrm rot="-5400000">
            <a:off x="-856456" y="3666331"/>
            <a:ext cx="23749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Conductivity (</a:t>
            </a:r>
            <a:r>
              <a:rPr lang="en-US">
                <a:latin typeface="Symbol" charset="0"/>
                <a:cs typeface="Symbol" charset="0"/>
              </a:rPr>
              <a:t>W</a:t>
            </a:r>
            <a:r>
              <a:rPr lang="en-US" baseline="30000"/>
              <a:t>-1</a:t>
            </a:r>
            <a:r>
              <a:rPr lang="en-US"/>
              <a:t> cm</a:t>
            </a:r>
            <a:r>
              <a:rPr lang="en-US" baseline="30000"/>
              <a:t>-1</a:t>
            </a:r>
            <a:r>
              <a:rPr lang="en-US"/>
              <a:t>)</a:t>
            </a:r>
          </a:p>
        </p:txBody>
      </p:sp>
      <p:sp>
        <p:nvSpPr>
          <p:cNvPr id="32777" name="TextBox 10"/>
          <p:cNvSpPr txBox="1">
            <a:spLocks noChangeArrowheads="1"/>
          </p:cNvSpPr>
          <p:nvPr/>
        </p:nvSpPr>
        <p:spPr bwMode="auto">
          <a:xfrm>
            <a:off x="1616075" y="6140450"/>
            <a:ext cx="1604963" cy="368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Temperature</a:t>
            </a:r>
            <a:r>
              <a:rPr lang="en-US" baseline="30000"/>
              <a:t>-1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2" name="Rounded Rectangle 11"/>
          <p:cNvSpPr/>
          <p:nvPr/>
        </p:nvSpPr>
        <p:spPr>
          <a:xfrm>
            <a:off x="4554959" y="1798498"/>
            <a:ext cx="3260236" cy="1744839"/>
          </a:xfrm>
          <a:prstGeom prst="roundRect">
            <a:avLst>
              <a:gd name="adj" fmla="val 6670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Local d-d excitations inside the optical gap. Week in optics as NiO has inversion symmetry, i.e. they are dipole forbidden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4776739" y="3330204"/>
            <a:ext cx="428657" cy="269080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88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d-d excitations inside gap (inelastic x-ray scattering)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" name="Picture 1" descr="LDA_p_MLFT_04A (dragged)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10" b="5850"/>
          <a:stretch/>
        </p:blipFill>
        <p:spPr>
          <a:xfrm>
            <a:off x="-611999" y="1651000"/>
            <a:ext cx="10515696" cy="48924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35812" y="6553880"/>
            <a:ext cx="406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Theory M. W. Haverkort </a:t>
            </a:r>
            <a:r>
              <a:rPr lang="en-US" sz="1400" i="1" dirty="0" smtClean="0"/>
              <a:t>et al. </a:t>
            </a:r>
            <a:r>
              <a:rPr lang="en-US" sz="1400" dirty="0" smtClean="0"/>
              <a:t>PRL </a:t>
            </a:r>
            <a:r>
              <a:rPr lang="en-US" sz="1400" b="1" dirty="0" smtClean="0"/>
              <a:t>99</a:t>
            </a:r>
            <a:r>
              <a:rPr lang="en-US" sz="1400" dirty="0" smtClean="0"/>
              <a:t>, 257401 (2007)</a:t>
            </a:r>
            <a:endParaRPr lang="en-US" sz="1400" i="1" dirty="0"/>
          </a:p>
        </p:txBody>
      </p:sp>
      <p:sp>
        <p:nvSpPr>
          <p:cNvPr id="8" name="Rounded Rectangle 7"/>
          <p:cNvSpPr/>
          <p:nvPr/>
        </p:nvSpPr>
        <p:spPr>
          <a:xfrm>
            <a:off x="6083299" y="943434"/>
            <a:ext cx="2448701" cy="1075266"/>
          </a:xfrm>
          <a:prstGeom prst="roundRect">
            <a:avLst>
              <a:gd name="adj" fmla="val 1251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Beyond – dipole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1 </a:t>
            </a:r>
            <a:r>
              <a:rPr lang="en-US" sz="2000" dirty="0" err="1" smtClean="0">
                <a:solidFill>
                  <a:schemeClr val="tx1"/>
                </a:solidFill>
              </a:rPr>
              <a:t>eV</a:t>
            </a:r>
            <a:r>
              <a:rPr lang="en-US" sz="2000" dirty="0" smtClean="0">
                <a:solidFill>
                  <a:schemeClr val="tx1"/>
                </a:solidFill>
              </a:rPr>
              <a:t> loss of 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10 000 </a:t>
            </a:r>
            <a:r>
              <a:rPr lang="en-US" sz="2000" dirty="0" err="1" smtClean="0">
                <a:solidFill>
                  <a:schemeClr val="tx1"/>
                </a:solidFill>
              </a:rPr>
              <a:t>eV</a:t>
            </a:r>
            <a:r>
              <a:rPr lang="en-US" sz="2000" dirty="0" smtClean="0">
                <a:solidFill>
                  <a:schemeClr val="tx1"/>
                </a:solidFill>
              </a:rPr>
              <a:t> photons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4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8" r="60834" b="5850"/>
          <a:stretch>
            <a:fillRect/>
          </a:stretch>
        </p:blipFill>
        <p:spPr bwMode="auto">
          <a:xfrm>
            <a:off x="0" y="1368425"/>
            <a:ext cx="35814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Donut 54"/>
          <p:cNvSpPr/>
          <p:nvPr/>
        </p:nvSpPr>
        <p:spPr>
          <a:xfrm>
            <a:off x="495300" y="3124200"/>
            <a:ext cx="2844800" cy="3355975"/>
          </a:xfrm>
          <a:prstGeom prst="donut">
            <a:avLst>
              <a:gd name="adj" fmla="val 36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Orbital energy level diagram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5734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63" y="1220788"/>
            <a:ext cx="18034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350" name="Group 50"/>
          <p:cNvGrpSpPr>
            <a:grpSpLocks/>
          </p:cNvGrpSpPr>
          <p:nvPr/>
        </p:nvGrpSpPr>
        <p:grpSpPr bwMode="auto">
          <a:xfrm>
            <a:off x="3086100" y="3425825"/>
            <a:ext cx="1422400" cy="652463"/>
            <a:chOff x="3086100" y="3425367"/>
            <a:chExt cx="1422400" cy="652436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3086100" y="3758728"/>
              <a:ext cx="1422400" cy="1269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4022725" y="3425367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4344988" y="3425367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3217863" y="342536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3700463" y="342536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3378200" y="342536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3540125" y="342536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3862388" y="342536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4184650" y="3425367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>
            <a:grpSpLocks/>
          </p:cNvGrpSpPr>
          <p:nvPr/>
        </p:nvGrpSpPr>
        <p:grpSpPr bwMode="auto">
          <a:xfrm>
            <a:off x="4508500" y="3771900"/>
            <a:ext cx="1244600" cy="1430338"/>
            <a:chOff x="4508500" y="3771900"/>
            <a:chExt cx="1244600" cy="1431118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4826000" y="4877403"/>
              <a:ext cx="927100" cy="1270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508500" y="3771900"/>
              <a:ext cx="317500" cy="110550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5381625" y="4550199"/>
              <a:ext cx="0" cy="652819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5703888" y="4550199"/>
              <a:ext cx="0" cy="652819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5059363" y="4550199"/>
              <a:ext cx="0" cy="652819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4899025" y="4550199"/>
              <a:ext cx="0" cy="652819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5221288" y="4550199"/>
              <a:ext cx="0" cy="652819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5543550" y="4550199"/>
              <a:ext cx="0" cy="652819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>
            <a:grpSpLocks/>
          </p:cNvGrpSpPr>
          <p:nvPr/>
        </p:nvGrpSpPr>
        <p:grpSpPr bwMode="auto">
          <a:xfrm>
            <a:off x="4508500" y="2727325"/>
            <a:ext cx="1244600" cy="1031875"/>
            <a:chOff x="4508500" y="2727792"/>
            <a:chExt cx="1244600" cy="1031408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4826000" y="3010239"/>
              <a:ext cx="927100" cy="126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4508500" y="3010239"/>
              <a:ext cx="317500" cy="74896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>
              <a:off x="5059363" y="2727792"/>
              <a:ext cx="0" cy="652168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5221288" y="2727792"/>
              <a:ext cx="0" cy="652168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Curved Connector 55"/>
          <p:cNvCxnSpPr/>
          <p:nvPr/>
        </p:nvCxnSpPr>
        <p:spPr>
          <a:xfrm rot="10800000" flipV="1">
            <a:off x="3340100" y="4889500"/>
            <a:ext cx="1485900" cy="312738"/>
          </a:xfrm>
          <a:prstGeom prst="curvedConnector3">
            <a:avLst>
              <a:gd name="adj1" fmla="val 50000"/>
            </a:avLst>
          </a:prstGeom>
          <a:ln w="57150" cmpd="sng"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Donut 59"/>
          <p:cNvSpPr/>
          <p:nvPr/>
        </p:nvSpPr>
        <p:spPr>
          <a:xfrm>
            <a:off x="533400" y="1195388"/>
            <a:ext cx="2844800" cy="2678112"/>
          </a:xfrm>
          <a:prstGeom prst="donut">
            <a:avLst>
              <a:gd name="adj" fmla="val 36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1" name="Curved Connector 60"/>
          <p:cNvCxnSpPr/>
          <p:nvPr/>
        </p:nvCxnSpPr>
        <p:spPr>
          <a:xfrm rot="10800000">
            <a:off x="3413125" y="2414588"/>
            <a:ext cx="1412875" cy="596900"/>
          </a:xfrm>
          <a:prstGeom prst="curvedConnector3">
            <a:avLst>
              <a:gd name="adj1" fmla="val 50000"/>
            </a:avLst>
          </a:prstGeom>
          <a:ln w="57150" cmpd="sng"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ounded Rectangle 62"/>
          <p:cNvSpPr/>
          <p:nvPr/>
        </p:nvSpPr>
        <p:spPr>
          <a:xfrm>
            <a:off x="5956300" y="4629150"/>
            <a:ext cx="1139825" cy="5207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dirty="0">
                <a:solidFill>
                  <a:schemeClr val="tx1"/>
                </a:solidFill>
              </a:rPr>
              <a:t>t</a:t>
            </a:r>
            <a:r>
              <a:rPr lang="en-US" sz="2000" i="1" baseline="-25000" dirty="0">
                <a:solidFill>
                  <a:schemeClr val="tx1"/>
                </a:solidFill>
              </a:rPr>
              <a:t>2g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5956300" y="2762250"/>
            <a:ext cx="1139825" cy="522288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dirty="0" err="1">
                <a:solidFill>
                  <a:schemeClr val="tx1"/>
                </a:solidFill>
              </a:rPr>
              <a:t>e</a:t>
            </a:r>
            <a:r>
              <a:rPr lang="en-US" sz="2000" i="1" baseline="-25000" dirty="0" err="1">
                <a:solidFill>
                  <a:schemeClr val="tx1"/>
                </a:solidFill>
              </a:rPr>
              <a:t>g</a:t>
            </a:r>
            <a:endParaRPr lang="en-US" sz="20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86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First peak, excitation from </a:t>
            </a:r>
            <a:r>
              <a:rPr lang="en-US" sz="2400" i="1" dirty="0" smtClean="0"/>
              <a:t>t</a:t>
            </a:r>
            <a:r>
              <a:rPr lang="en-US" sz="2400" i="1" baseline="-25000" dirty="0" smtClean="0"/>
              <a:t>2g</a:t>
            </a:r>
            <a:r>
              <a:rPr lang="en-US" sz="2400" dirty="0" smtClean="0"/>
              <a:t> to </a:t>
            </a:r>
            <a:r>
              <a:rPr lang="en-US" sz="2400" i="1" dirty="0" err="1" smtClean="0"/>
              <a:t>e</a:t>
            </a:r>
            <a:r>
              <a:rPr lang="en-US" sz="2400" i="1" baseline="-25000" dirty="0" err="1" smtClean="0"/>
              <a:t>g</a:t>
            </a:r>
            <a:endParaRPr lang="en-US" sz="2400" i="1" dirty="0"/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" name="Picture 1" descr="LDA_p_MLFT_04A (dragged)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10" b="5850"/>
          <a:stretch/>
        </p:blipFill>
        <p:spPr>
          <a:xfrm>
            <a:off x="-611999" y="1651000"/>
            <a:ext cx="10515696" cy="48924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97271" y="6564222"/>
            <a:ext cx="3534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M. W. Haverkort </a:t>
            </a:r>
            <a:r>
              <a:rPr lang="en-US" sz="1400" i="1" dirty="0" smtClean="0"/>
              <a:t>et al. </a:t>
            </a:r>
            <a:r>
              <a:rPr lang="en-US" sz="1400" dirty="0" smtClean="0"/>
              <a:t>PRB </a:t>
            </a:r>
            <a:r>
              <a:rPr lang="en-US" sz="1400" b="1" dirty="0" smtClean="0"/>
              <a:t>85</a:t>
            </a:r>
            <a:r>
              <a:rPr lang="en-US" sz="1400" dirty="0" smtClean="0"/>
              <a:t>, 165113 (2012)</a:t>
            </a:r>
            <a:endParaRPr lang="en-US" sz="1400" i="1" dirty="0"/>
          </a:p>
        </p:txBody>
      </p:sp>
      <p:grpSp>
        <p:nvGrpSpPr>
          <p:cNvPr id="32" name="Group 31"/>
          <p:cNvGrpSpPr/>
          <p:nvPr/>
        </p:nvGrpSpPr>
        <p:grpSpPr>
          <a:xfrm>
            <a:off x="504431" y="1143000"/>
            <a:ext cx="2095500" cy="2120900"/>
            <a:chOff x="1054100" y="1155700"/>
            <a:chExt cx="2095500" cy="2120900"/>
          </a:xfrm>
        </p:grpSpPr>
        <p:sp>
          <p:nvSpPr>
            <p:cNvPr id="4" name="Rectangle 3"/>
            <p:cNvSpPr/>
            <p:nvPr/>
          </p:nvSpPr>
          <p:spPr>
            <a:xfrm>
              <a:off x="1054100" y="1155700"/>
              <a:ext cx="2095500" cy="2120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200791" y="1300161"/>
              <a:ext cx="1812925" cy="1776413"/>
              <a:chOff x="3086100" y="2727325"/>
              <a:chExt cx="2667000" cy="2474913"/>
            </a:xfrm>
          </p:grpSpPr>
          <p:grpSp>
            <p:nvGrpSpPr>
              <p:cNvPr id="8" name="Group 50"/>
              <p:cNvGrpSpPr>
                <a:grpSpLocks/>
              </p:cNvGrpSpPr>
              <p:nvPr/>
            </p:nvGrpSpPr>
            <p:grpSpPr bwMode="auto">
              <a:xfrm>
                <a:off x="3086100" y="3425825"/>
                <a:ext cx="1422400" cy="652463"/>
                <a:chOff x="3086100" y="3425367"/>
                <a:chExt cx="1422400" cy="652436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3086100" y="3758728"/>
                  <a:ext cx="1422400" cy="1269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9"/>
                <p:cNvCxnSpPr/>
                <p:nvPr/>
              </p:nvCxnSpPr>
              <p:spPr>
                <a:xfrm flipV="1">
                  <a:off x="4022725" y="3425367"/>
                  <a:ext cx="0" cy="652436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/>
                <p:cNvCxnSpPr/>
                <p:nvPr/>
              </p:nvCxnSpPr>
              <p:spPr>
                <a:xfrm flipV="1">
                  <a:off x="4344988" y="3425367"/>
                  <a:ext cx="0" cy="652436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/>
                <p:cNvCxnSpPr/>
                <p:nvPr/>
              </p:nvCxnSpPr>
              <p:spPr>
                <a:xfrm>
                  <a:off x="3217863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/>
                <p:cNvCxnSpPr/>
                <p:nvPr/>
              </p:nvCxnSpPr>
              <p:spPr>
                <a:xfrm>
                  <a:off x="3700463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/>
                <p:cNvCxnSpPr/>
                <p:nvPr/>
              </p:nvCxnSpPr>
              <p:spPr>
                <a:xfrm>
                  <a:off x="3378200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/>
                <p:cNvCxnSpPr/>
                <p:nvPr/>
              </p:nvCxnSpPr>
              <p:spPr>
                <a:xfrm>
                  <a:off x="3540125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Arrow Connector 15"/>
                <p:cNvCxnSpPr/>
                <p:nvPr/>
              </p:nvCxnSpPr>
              <p:spPr>
                <a:xfrm>
                  <a:off x="3862388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/>
                <p:cNvCxnSpPr/>
                <p:nvPr/>
              </p:nvCxnSpPr>
              <p:spPr>
                <a:xfrm flipV="1">
                  <a:off x="4184650" y="3425367"/>
                  <a:ext cx="0" cy="652436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>
                <a:grpSpLocks/>
              </p:cNvGrpSpPr>
              <p:nvPr/>
            </p:nvGrpSpPr>
            <p:grpSpPr bwMode="auto">
              <a:xfrm>
                <a:off x="4508500" y="3771900"/>
                <a:ext cx="1244600" cy="1430338"/>
                <a:chOff x="4508500" y="3771900"/>
                <a:chExt cx="1244600" cy="1431118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4826000" y="4877403"/>
                  <a:ext cx="927100" cy="12707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4508500" y="3771900"/>
                  <a:ext cx="317500" cy="1105503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/>
                <p:nvPr/>
              </p:nvCxnSpPr>
              <p:spPr>
                <a:xfrm flipV="1">
                  <a:off x="5381625" y="4550199"/>
                  <a:ext cx="0" cy="652819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/>
                <p:cNvCxnSpPr/>
                <p:nvPr/>
              </p:nvCxnSpPr>
              <p:spPr>
                <a:xfrm flipV="1">
                  <a:off x="5703888" y="4550199"/>
                  <a:ext cx="0" cy="652819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/>
                <p:cNvCxnSpPr/>
                <p:nvPr/>
              </p:nvCxnSpPr>
              <p:spPr>
                <a:xfrm>
                  <a:off x="5059363" y="4550199"/>
                  <a:ext cx="0" cy="652819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4899025" y="4550199"/>
                  <a:ext cx="0" cy="652819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/>
                <p:cNvCxnSpPr/>
                <p:nvPr/>
              </p:nvCxnSpPr>
              <p:spPr>
                <a:xfrm>
                  <a:off x="5221288" y="4550199"/>
                  <a:ext cx="0" cy="652819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/>
                <p:cNvCxnSpPr/>
                <p:nvPr/>
              </p:nvCxnSpPr>
              <p:spPr>
                <a:xfrm flipV="1">
                  <a:off x="5543550" y="4550199"/>
                  <a:ext cx="0" cy="652819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/>
              <p:cNvGrpSpPr>
                <a:grpSpLocks/>
              </p:cNvGrpSpPr>
              <p:nvPr/>
            </p:nvGrpSpPr>
            <p:grpSpPr bwMode="auto">
              <a:xfrm>
                <a:off x="4508500" y="2727325"/>
                <a:ext cx="1244600" cy="1031875"/>
                <a:chOff x="4508500" y="2727792"/>
                <a:chExt cx="1244600" cy="1031408"/>
              </a:xfrm>
            </p:grpSpPr>
            <p:cxnSp>
              <p:nvCxnSpPr>
                <p:cNvPr id="28" name="Straight Connector 27"/>
                <p:cNvCxnSpPr/>
                <p:nvPr/>
              </p:nvCxnSpPr>
              <p:spPr>
                <a:xfrm>
                  <a:off x="4826000" y="3010239"/>
                  <a:ext cx="927100" cy="1269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flipV="1">
                  <a:off x="4508500" y="3010239"/>
                  <a:ext cx="317500" cy="7489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/>
                <p:cNvCxnSpPr/>
                <p:nvPr/>
              </p:nvCxnSpPr>
              <p:spPr>
                <a:xfrm>
                  <a:off x="5059363" y="2727792"/>
                  <a:ext cx="0" cy="652168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/>
                <p:cNvCxnSpPr/>
                <p:nvPr/>
              </p:nvCxnSpPr>
              <p:spPr>
                <a:xfrm>
                  <a:off x="5221288" y="2727792"/>
                  <a:ext cx="0" cy="652168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4" name="Rectangle 33"/>
          <p:cNvSpPr/>
          <p:nvPr/>
        </p:nvSpPr>
        <p:spPr>
          <a:xfrm>
            <a:off x="2841231" y="3076574"/>
            <a:ext cx="1095769" cy="2637299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50000"/>
                  <a:satMod val="300000"/>
                  <a:alpha val="42000"/>
                </a:schemeClr>
              </a:gs>
              <a:gs pos="35000">
                <a:schemeClr val="accent4">
                  <a:tint val="37000"/>
                  <a:satMod val="300000"/>
                  <a:alpha val="42000"/>
                </a:schemeClr>
              </a:gs>
              <a:gs pos="100000">
                <a:schemeClr val="accent4">
                  <a:tint val="15000"/>
                  <a:satMod val="350000"/>
                  <a:alpha val="42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6083299" y="943434"/>
            <a:ext cx="2448701" cy="1075266"/>
          </a:xfrm>
          <a:prstGeom prst="roundRect">
            <a:avLst>
              <a:gd name="adj" fmla="val 1251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First peak, understandable on the level of LDA+U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61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Third peak – Coulomb repulsion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" name="Picture 1" descr="Haverkort_Wien_03 (dragged)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841" b="7665"/>
          <a:stretch/>
        </p:blipFill>
        <p:spPr>
          <a:xfrm>
            <a:off x="0" y="3035300"/>
            <a:ext cx="9144000" cy="332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04100" y="5993368"/>
            <a:ext cx="487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d</a:t>
            </a:r>
            <a:r>
              <a:rPr lang="en-US" i="1" baseline="-25000" dirty="0" err="1" smtClean="0"/>
              <a:t>xy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300814" y="5157232"/>
            <a:ext cx="690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</a:t>
            </a:r>
            <a:r>
              <a:rPr lang="en-US" i="1" baseline="-25000" dirty="0" smtClean="0"/>
              <a:t>x2-y2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968500" y="5157232"/>
            <a:ext cx="49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</a:t>
            </a:r>
            <a:r>
              <a:rPr lang="en-US" i="1" baseline="-25000" dirty="0" smtClean="0"/>
              <a:t>z2</a:t>
            </a:r>
            <a:endParaRPr lang="en-US" i="1" dirty="0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00" y="1085850"/>
            <a:ext cx="7315200" cy="10541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894087" y="2226089"/>
            <a:ext cx="4637913" cy="895074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Coulomb repulsion is smaller when electrons are farther apart</a:t>
            </a:r>
            <a:endParaRPr lang="en-US" sz="2000" i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30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Third peak – Coulomb repulsion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" name="Picture 1" descr="Haverkort_Wien_03 (dragged)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233" b="17886"/>
          <a:stretch/>
        </p:blipFill>
        <p:spPr>
          <a:xfrm>
            <a:off x="0" y="3060700"/>
            <a:ext cx="9144000" cy="264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00814" y="5157232"/>
            <a:ext cx="690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</a:t>
            </a:r>
            <a:r>
              <a:rPr lang="en-US" i="1" baseline="-25000" dirty="0" smtClean="0"/>
              <a:t>x2-y2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968500" y="5157232"/>
            <a:ext cx="49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</a:t>
            </a:r>
            <a:r>
              <a:rPr lang="en-US" i="1" baseline="-25000" dirty="0" smtClean="0"/>
              <a:t>z2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300814" y="5517634"/>
            <a:ext cx="487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d</a:t>
            </a:r>
            <a:r>
              <a:rPr lang="en-US" i="1" baseline="-25000" dirty="0" err="1" smtClean="0"/>
              <a:t>xy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971807" y="5517634"/>
            <a:ext cx="487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d</a:t>
            </a:r>
            <a:r>
              <a:rPr lang="en-US" i="1" baseline="-25000" dirty="0" err="1" smtClean="0"/>
              <a:t>xy</a:t>
            </a:r>
            <a:endParaRPr lang="en-US" i="1" dirty="0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00" y="1085850"/>
            <a:ext cx="7315200" cy="10541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894087" y="2226089"/>
            <a:ext cx="4637913" cy="895074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Coulomb repulsion is smaller when electrons are farther apart</a:t>
            </a:r>
            <a:endParaRPr lang="en-US" sz="2000" i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13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Third peak – Coulomb repulsion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" name="Picture 1" descr="LDA_p_MLFT_04A (dragged)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590" b="5849"/>
          <a:stretch/>
        </p:blipFill>
        <p:spPr>
          <a:xfrm>
            <a:off x="0" y="1597583"/>
            <a:ext cx="9144000" cy="48824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97271" y="6564222"/>
            <a:ext cx="3534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M. W. Haverkort </a:t>
            </a:r>
            <a:r>
              <a:rPr lang="en-US" sz="1400" i="1" dirty="0" smtClean="0"/>
              <a:t>et al. </a:t>
            </a:r>
            <a:r>
              <a:rPr lang="en-US" sz="1400" dirty="0" smtClean="0"/>
              <a:t>PRB </a:t>
            </a:r>
            <a:r>
              <a:rPr lang="en-US" sz="1400" b="1" dirty="0" smtClean="0"/>
              <a:t>85</a:t>
            </a:r>
            <a:r>
              <a:rPr lang="en-US" sz="1400" dirty="0" smtClean="0"/>
              <a:t>, 165113 (2012)</a:t>
            </a:r>
            <a:endParaRPr lang="en-US" sz="1400" i="1" dirty="0"/>
          </a:p>
        </p:txBody>
      </p:sp>
      <p:sp>
        <p:nvSpPr>
          <p:cNvPr id="3" name="Rectangle 2"/>
          <p:cNvSpPr/>
          <p:nvPr/>
        </p:nvSpPr>
        <p:spPr>
          <a:xfrm>
            <a:off x="3987799" y="2095678"/>
            <a:ext cx="4306264" cy="18686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473699" y="2489378"/>
            <a:ext cx="1816101" cy="18686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2213447"/>
            <a:ext cx="2703569" cy="21009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Haverkort_Wien_03 (dragged).pd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56" t="41233" r="68056" b="20245"/>
          <a:stretch/>
        </p:blipFill>
        <p:spPr>
          <a:xfrm>
            <a:off x="2402618" y="1455428"/>
            <a:ext cx="2105881" cy="2172382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04431" y="1143000"/>
            <a:ext cx="2095500" cy="2120900"/>
            <a:chOff x="1054100" y="1155700"/>
            <a:chExt cx="2095500" cy="2120900"/>
          </a:xfrm>
        </p:grpSpPr>
        <p:sp>
          <p:nvSpPr>
            <p:cNvPr id="30" name="Rectangle 29"/>
            <p:cNvSpPr/>
            <p:nvPr/>
          </p:nvSpPr>
          <p:spPr>
            <a:xfrm>
              <a:off x="1054100" y="1155700"/>
              <a:ext cx="2095500" cy="2120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1200791" y="1300161"/>
              <a:ext cx="1812925" cy="1776413"/>
              <a:chOff x="3086100" y="2727325"/>
              <a:chExt cx="2667000" cy="2474913"/>
            </a:xfrm>
          </p:grpSpPr>
          <p:grpSp>
            <p:nvGrpSpPr>
              <p:cNvPr id="32" name="Group 50"/>
              <p:cNvGrpSpPr>
                <a:grpSpLocks/>
              </p:cNvGrpSpPr>
              <p:nvPr/>
            </p:nvGrpSpPr>
            <p:grpSpPr bwMode="auto">
              <a:xfrm>
                <a:off x="3086100" y="3425825"/>
                <a:ext cx="1422400" cy="652463"/>
                <a:chOff x="3086100" y="3425367"/>
                <a:chExt cx="1422400" cy="652436"/>
              </a:xfrm>
            </p:grpSpPr>
            <p:cxnSp>
              <p:nvCxnSpPr>
                <p:cNvPr id="47" name="Straight Connector 46"/>
                <p:cNvCxnSpPr/>
                <p:nvPr/>
              </p:nvCxnSpPr>
              <p:spPr>
                <a:xfrm>
                  <a:off x="3086100" y="3758728"/>
                  <a:ext cx="1422400" cy="1269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47"/>
                <p:cNvCxnSpPr/>
                <p:nvPr/>
              </p:nvCxnSpPr>
              <p:spPr>
                <a:xfrm flipV="1">
                  <a:off x="4022725" y="3425367"/>
                  <a:ext cx="0" cy="652436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48"/>
                <p:cNvCxnSpPr/>
                <p:nvPr/>
              </p:nvCxnSpPr>
              <p:spPr>
                <a:xfrm flipV="1">
                  <a:off x="4344988" y="3425367"/>
                  <a:ext cx="0" cy="652436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/>
                <p:cNvCxnSpPr/>
                <p:nvPr/>
              </p:nvCxnSpPr>
              <p:spPr>
                <a:xfrm>
                  <a:off x="3217863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50"/>
                <p:cNvCxnSpPr/>
                <p:nvPr/>
              </p:nvCxnSpPr>
              <p:spPr>
                <a:xfrm>
                  <a:off x="3700463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Arrow Connector 51"/>
                <p:cNvCxnSpPr/>
                <p:nvPr/>
              </p:nvCxnSpPr>
              <p:spPr>
                <a:xfrm>
                  <a:off x="3378200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/>
                <p:cNvCxnSpPr/>
                <p:nvPr/>
              </p:nvCxnSpPr>
              <p:spPr>
                <a:xfrm>
                  <a:off x="3540125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/>
                <p:cNvCxnSpPr/>
                <p:nvPr/>
              </p:nvCxnSpPr>
              <p:spPr>
                <a:xfrm>
                  <a:off x="3862388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/>
                <p:cNvCxnSpPr/>
                <p:nvPr/>
              </p:nvCxnSpPr>
              <p:spPr>
                <a:xfrm flipV="1">
                  <a:off x="4184650" y="3425367"/>
                  <a:ext cx="0" cy="652436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oup 32"/>
              <p:cNvGrpSpPr>
                <a:grpSpLocks/>
              </p:cNvGrpSpPr>
              <p:nvPr/>
            </p:nvGrpSpPr>
            <p:grpSpPr bwMode="auto">
              <a:xfrm>
                <a:off x="4508500" y="3771900"/>
                <a:ext cx="1244600" cy="1430338"/>
                <a:chOff x="4508500" y="3771900"/>
                <a:chExt cx="1244600" cy="1431118"/>
              </a:xfrm>
            </p:grpSpPr>
            <p:cxnSp>
              <p:nvCxnSpPr>
                <p:cNvPr id="39" name="Straight Connector 38"/>
                <p:cNvCxnSpPr/>
                <p:nvPr/>
              </p:nvCxnSpPr>
              <p:spPr>
                <a:xfrm>
                  <a:off x="4826000" y="4877403"/>
                  <a:ext cx="927100" cy="12707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4508500" y="3771900"/>
                  <a:ext cx="317500" cy="1105503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/>
                <p:nvPr/>
              </p:nvCxnSpPr>
              <p:spPr>
                <a:xfrm flipV="1">
                  <a:off x="5381625" y="4550199"/>
                  <a:ext cx="0" cy="652819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/>
                <p:nvPr/>
              </p:nvCxnSpPr>
              <p:spPr>
                <a:xfrm flipV="1">
                  <a:off x="5703888" y="4550199"/>
                  <a:ext cx="0" cy="652819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>
                  <a:off x="5059363" y="4550199"/>
                  <a:ext cx="0" cy="652819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/>
                <p:nvPr/>
              </p:nvCxnSpPr>
              <p:spPr>
                <a:xfrm>
                  <a:off x="4899025" y="4550199"/>
                  <a:ext cx="0" cy="652819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/>
                <p:cNvCxnSpPr/>
                <p:nvPr/>
              </p:nvCxnSpPr>
              <p:spPr>
                <a:xfrm>
                  <a:off x="5221288" y="4550199"/>
                  <a:ext cx="0" cy="652819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45"/>
                <p:cNvCxnSpPr/>
                <p:nvPr/>
              </p:nvCxnSpPr>
              <p:spPr>
                <a:xfrm flipV="1">
                  <a:off x="5543550" y="4550199"/>
                  <a:ext cx="0" cy="652819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>
                <a:grpSpLocks/>
              </p:cNvGrpSpPr>
              <p:nvPr/>
            </p:nvGrpSpPr>
            <p:grpSpPr bwMode="auto">
              <a:xfrm>
                <a:off x="4508500" y="2727325"/>
                <a:ext cx="1244600" cy="1031875"/>
                <a:chOff x="4508500" y="2727792"/>
                <a:chExt cx="1244600" cy="1031408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>
                  <a:off x="4826000" y="3010239"/>
                  <a:ext cx="927100" cy="1269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flipV="1">
                  <a:off x="4508500" y="3010239"/>
                  <a:ext cx="317500" cy="7489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/>
                <p:cNvCxnSpPr/>
                <p:nvPr/>
              </p:nvCxnSpPr>
              <p:spPr>
                <a:xfrm>
                  <a:off x="5059363" y="2727792"/>
                  <a:ext cx="0" cy="652168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/>
                <p:cNvCxnSpPr/>
                <p:nvPr/>
              </p:nvCxnSpPr>
              <p:spPr>
                <a:xfrm>
                  <a:off x="5221288" y="2727792"/>
                  <a:ext cx="0" cy="652168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6" name="Rectangle 55"/>
          <p:cNvSpPr/>
          <p:nvPr/>
        </p:nvSpPr>
        <p:spPr>
          <a:xfrm>
            <a:off x="6464301" y="4120864"/>
            <a:ext cx="1524000" cy="1780335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50000"/>
                  <a:satMod val="300000"/>
                  <a:alpha val="42000"/>
                </a:schemeClr>
              </a:gs>
              <a:gs pos="35000">
                <a:schemeClr val="accent4">
                  <a:tint val="37000"/>
                  <a:satMod val="300000"/>
                  <a:alpha val="42000"/>
                </a:schemeClr>
              </a:gs>
              <a:gs pos="100000">
                <a:schemeClr val="accent4">
                  <a:tint val="15000"/>
                  <a:satMod val="350000"/>
                  <a:alpha val="42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Haverkort_Wien_03 (dragged).pd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370" t="41504" r="42242" b="19974"/>
          <a:stretch/>
        </p:blipFill>
        <p:spPr>
          <a:xfrm>
            <a:off x="6011020" y="1948482"/>
            <a:ext cx="2105881" cy="2172382"/>
          </a:xfrm>
          <a:prstGeom prst="rect">
            <a:avLst/>
          </a:prstGeom>
        </p:spPr>
      </p:pic>
      <p:sp>
        <p:nvSpPr>
          <p:cNvPr id="57" name="Rounded Rectangle 56"/>
          <p:cNvSpPr/>
          <p:nvPr/>
        </p:nvSpPr>
        <p:spPr>
          <a:xfrm>
            <a:off x="6083299" y="943434"/>
            <a:ext cx="2448701" cy="1401030"/>
          </a:xfrm>
          <a:prstGeom prst="roundRect">
            <a:avLst>
              <a:gd name="adj" fmla="val 934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Third peak understandable on the level of time dependent LDA+U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14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Second peak, double excitation from </a:t>
            </a:r>
            <a:r>
              <a:rPr lang="en-US" sz="2400" i="1" dirty="0" smtClean="0"/>
              <a:t>t</a:t>
            </a:r>
            <a:r>
              <a:rPr lang="en-US" sz="2400" i="1" baseline="-25000" dirty="0" smtClean="0"/>
              <a:t>2g</a:t>
            </a:r>
            <a:r>
              <a:rPr lang="en-US" sz="2400" dirty="0" smtClean="0"/>
              <a:t> to </a:t>
            </a:r>
            <a:r>
              <a:rPr lang="en-US" sz="2400" i="1" dirty="0" err="1" smtClean="0"/>
              <a:t>e</a:t>
            </a:r>
            <a:r>
              <a:rPr lang="en-US" sz="2400" i="1" baseline="-25000" dirty="0" err="1" smtClean="0"/>
              <a:t>g</a:t>
            </a:r>
            <a:endParaRPr lang="en-US" sz="2400" i="1" dirty="0"/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" name="Picture 1" descr="LDA_p_MLFT_04A (dragged)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10" b="5850"/>
          <a:stretch/>
        </p:blipFill>
        <p:spPr>
          <a:xfrm>
            <a:off x="-611999" y="1651000"/>
            <a:ext cx="10515696" cy="48924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97271" y="6564222"/>
            <a:ext cx="3534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M. W. Haverkort </a:t>
            </a:r>
            <a:r>
              <a:rPr lang="en-US" sz="1400" i="1" dirty="0" smtClean="0"/>
              <a:t>et al. </a:t>
            </a:r>
            <a:r>
              <a:rPr lang="en-US" sz="1400" dirty="0" smtClean="0"/>
              <a:t>PRB </a:t>
            </a:r>
            <a:r>
              <a:rPr lang="en-US" sz="1400" b="1" dirty="0" smtClean="0"/>
              <a:t>85</a:t>
            </a:r>
            <a:r>
              <a:rPr lang="en-US" sz="1400" dirty="0" smtClean="0"/>
              <a:t>, 165113 (2012)</a:t>
            </a:r>
            <a:endParaRPr lang="en-US" sz="1400" i="1" dirty="0"/>
          </a:p>
        </p:txBody>
      </p:sp>
      <p:grpSp>
        <p:nvGrpSpPr>
          <p:cNvPr id="32" name="Group 31"/>
          <p:cNvGrpSpPr/>
          <p:nvPr/>
        </p:nvGrpSpPr>
        <p:grpSpPr>
          <a:xfrm>
            <a:off x="504431" y="1143000"/>
            <a:ext cx="2095500" cy="2120900"/>
            <a:chOff x="1054100" y="1155700"/>
            <a:chExt cx="2095500" cy="2120900"/>
          </a:xfrm>
        </p:grpSpPr>
        <p:sp>
          <p:nvSpPr>
            <p:cNvPr id="4" name="Rectangle 3"/>
            <p:cNvSpPr/>
            <p:nvPr/>
          </p:nvSpPr>
          <p:spPr>
            <a:xfrm>
              <a:off x="1054100" y="1155700"/>
              <a:ext cx="2095500" cy="2120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200791" y="1300161"/>
              <a:ext cx="1812925" cy="1776413"/>
              <a:chOff x="3086100" y="2727325"/>
              <a:chExt cx="2667000" cy="2474913"/>
            </a:xfrm>
          </p:grpSpPr>
          <p:grpSp>
            <p:nvGrpSpPr>
              <p:cNvPr id="8" name="Group 50"/>
              <p:cNvGrpSpPr>
                <a:grpSpLocks/>
              </p:cNvGrpSpPr>
              <p:nvPr/>
            </p:nvGrpSpPr>
            <p:grpSpPr bwMode="auto">
              <a:xfrm>
                <a:off x="3086100" y="3425825"/>
                <a:ext cx="1422400" cy="652463"/>
                <a:chOff x="3086100" y="3425367"/>
                <a:chExt cx="1422400" cy="652436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3086100" y="3758728"/>
                  <a:ext cx="1422400" cy="1269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9"/>
                <p:cNvCxnSpPr/>
                <p:nvPr/>
              </p:nvCxnSpPr>
              <p:spPr>
                <a:xfrm flipV="1">
                  <a:off x="4022725" y="3425367"/>
                  <a:ext cx="0" cy="652436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/>
                <p:cNvCxnSpPr/>
                <p:nvPr/>
              </p:nvCxnSpPr>
              <p:spPr>
                <a:xfrm flipV="1">
                  <a:off x="4344988" y="3425367"/>
                  <a:ext cx="0" cy="652436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/>
                <p:cNvCxnSpPr/>
                <p:nvPr/>
              </p:nvCxnSpPr>
              <p:spPr>
                <a:xfrm>
                  <a:off x="3217863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/>
                <p:cNvCxnSpPr/>
                <p:nvPr/>
              </p:nvCxnSpPr>
              <p:spPr>
                <a:xfrm>
                  <a:off x="3700463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/>
                <p:cNvCxnSpPr/>
                <p:nvPr/>
              </p:nvCxnSpPr>
              <p:spPr>
                <a:xfrm>
                  <a:off x="3378200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/>
                <p:cNvCxnSpPr/>
                <p:nvPr/>
              </p:nvCxnSpPr>
              <p:spPr>
                <a:xfrm>
                  <a:off x="3540125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Arrow Connector 15"/>
                <p:cNvCxnSpPr/>
                <p:nvPr/>
              </p:nvCxnSpPr>
              <p:spPr>
                <a:xfrm>
                  <a:off x="3862388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/>
                <p:cNvCxnSpPr/>
                <p:nvPr/>
              </p:nvCxnSpPr>
              <p:spPr>
                <a:xfrm flipV="1">
                  <a:off x="4184650" y="3425367"/>
                  <a:ext cx="0" cy="652436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>
                <a:grpSpLocks/>
              </p:cNvGrpSpPr>
              <p:nvPr/>
            </p:nvGrpSpPr>
            <p:grpSpPr bwMode="auto">
              <a:xfrm>
                <a:off x="4508500" y="3771900"/>
                <a:ext cx="1244600" cy="1430338"/>
                <a:chOff x="4508500" y="3771900"/>
                <a:chExt cx="1244600" cy="1431118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4826000" y="4877403"/>
                  <a:ext cx="927100" cy="12707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4508500" y="3771900"/>
                  <a:ext cx="317500" cy="1105503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/>
                <p:nvPr/>
              </p:nvCxnSpPr>
              <p:spPr>
                <a:xfrm flipV="1">
                  <a:off x="5381625" y="4550199"/>
                  <a:ext cx="0" cy="652819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/>
                <p:cNvCxnSpPr/>
                <p:nvPr/>
              </p:nvCxnSpPr>
              <p:spPr>
                <a:xfrm flipV="1">
                  <a:off x="5703888" y="4550199"/>
                  <a:ext cx="0" cy="652819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/>
                <p:cNvCxnSpPr/>
                <p:nvPr/>
              </p:nvCxnSpPr>
              <p:spPr>
                <a:xfrm>
                  <a:off x="5059363" y="4550199"/>
                  <a:ext cx="0" cy="652819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4899025" y="4550199"/>
                  <a:ext cx="0" cy="652819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/>
                <p:cNvCxnSpPr/>
                <p:nvPr/>
              </p:nvCxnSpPr>
              <p:spPr>
                <a:xfrm>
                  <a:off x="5221288" y="4550199"/>
                  <a:ext cx="0" cy="652819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/>
                <p:cNvCxnSpPr/>
                <p:nvPr/>
              </p:nvCxnSpPr>
              <p:spPr>
                <a:xfrm flipV="1">
                  <a:off x="5543550" y="4550199"/>
                  <a:ext cx="0" cy="652819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/>
              <p:cNvGrpSpPr>
                <a:grpSpLocks/>
              </p:cNvGrpSpPr>
              <p:nvPr/>
            </p:nvGrpSpPr>
            <p:grpSpPr bwMode="auto">
              <a:xfrm>
                <a:off x="4508500" y="2727325"/>
                <a:ext cx="1244600" cy="1031875"/>
                <a:chOff x="4508500" y="2727792"/>
                <a:chExt cx="1244600" cy="1031408"/>
              </a:xfrm>
            </p:grpSpPr>
            <p:cxnSp>
              <p:nvCxnSpPr>
                <p:cNvPr id="28" name="Straight Connector 27"/>
                <p:cNvCxnSpPr/>
                <p:nvPr/>
              </p:nvCxnSpPr>
              <p:spPr>
                <a:xfrm>
                  <a:off x="4826000" y="3010239"/>
                  <a:ext cx="927100" cy="1269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flipV="1">
                  <a:off x="4508500" y="3010239"/>
                  <a:ext cx="317500" cy="7489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/>
                <p:cNvCxnSpPr/>
                <p:nvPr/>
              </p:nvCxnSpPr>
              <p:spPr>
                <a:xfrm>
                  <a:off x="5059363" y="2727792"/>
                  <a:ext cx="0" cy="652168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/>
                <p:cNvCxnSpPr/>
                <p:nvPr/>
              </p:nvCxnSpPr>
              <p:spPr>
                <a:xfrm>
                  <a:off x="5221288" y="2727792"/>
                  <a:ext cx="0" cy="652168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4" name="Rectangle 33"/>
          <p:cNvSpPr/>
          <p:nvPr/>
        </p:nvSpPr>
        <p:spPr>
          <a:xfrm>
            <a:off x="4238231" y="3076574"/>
            <a:ext cx="1095769" cy="2637299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50000"/>
                  <a:satMod val="300000"/>
                  <a:alpha val="42000"/>
                </a:schemeClr>
              </a:gs>
              <a:gs pos="35000">
                <a:schemeClr val="accent4">
                  <a:tint val="37000"/>
                  <a:satMod val="300000"/>
                  <a:alpha val="42000"/>
                </a:schemeClr>
              </a:gs>
              <a:gs pos="100000">
                <a:schemeClr val="accent4">
                  <a:tint val="15000"/>
                  <a:satMod val="350000"/>
                  <a:alpha val="42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6083299" y="943434"/>
            <a:ext cx="2448701" cy="1075266"/>
          </a:xfrm>
          <a:prstGeom prst="roundRect">
            <a:avLst>
              <a:gd name="adj" fmla="val 1251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DMFT with ED solver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Mix of DMRG and Quantum Chemistry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19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X-ray absorption spectroscopy – </a:t>
            </a:r>
            <a:r>
              <a:rPr lang="en-US" sz="2400" dirty="0" err="1" smtClean="0"/>
              <a:t>excitons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4211210" y="1541348"/>
            <a:ext cx="4320000" cy="43200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41736" y="5878986"/>
            <a:ext cx="1265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(</a:t>
            </a:r>
            <a:r>
              <a:rPr lang="en-US" dirty="0" err="1" smtClean="0"/>
              <a:t>eV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3523845" y="3245821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Intensity</a:t>
            </a:r>
            <a:endParaRPr lang="en-US" dirty="0"/>
          </a:p>
        </p:txBody>
      </p:sp>
      <p:pic>
        <p:nvPicPr>
          <p:cNvPr id="9" name="Picture 8" descr="Haverkort_16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212" y="4808902"/>
            <a:ext cx="4319997" cy="89864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12321" y="1763832"/>
            <a:ext cx="2574407" cy="4423734"/>
            <a:chOff x="-112321" y="1763832"/>
            <a:chExt cx="2574407" cy="4423734"/>
          </a:xfrm>
        </p:grpSpPr>
        <p:sp>
          <p:nvSpPr>
            <p:cNvPr id="11" name="Chord 10"/>
            <p:cNvSpPr/>
            <p:nvPr/>
          </p:nvSpPr>
          <p:spPr>
            <a:xfrm>
              <a:off x="-99908" y="3518765"/>
              <a:ext cx="1486261" cy="1088560"/>
            </a:xfrm>
            <a:prstGeom prst="chord">
              <a:avLst>
                <a:gd name="adj1" fmla="val 16171291"/>
                <a:gd name="adj2" fmla="val 5329122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649885" y="5430213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49885" y="5861348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Arc 13"/>
            <p:cNvSpPr/>
            <p:nvPr/>
          </p:nvSpPr>
          <p:spPr>
            <a:xfrm>
              <a:off x="-99908" y="1954052"/>
              <a:ext cx="1498674" cy="1088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1476619" y="5072927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1671599" y="5535130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1888129" y="5080539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849622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261133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043213" y="5527518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Delay 46"/>
            <p:cNvSpPr/>
            <p:nvPr/>
          </p:nvSpPr>
          <p:spPr>
            <a:xfrm rot="4545343">
              <a:off x="217069" y="3765903"/>
              <a:ext cx="2519102" cy="160569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039149" y="5418161"/>
              <a:ext cx="42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2p</a:t>
              </a:r>
              <a:endParaRPr lang="en-US" dirty="0"/>
            </a:p>
          </p:txBody>
        </p:sp>
        <p:sp>
          <p:nvSpPr>
            <p:cNvPr id="23" name="Arc 22"/>
            <p:cNvSpPr/>
            <p:nvPr/>
          </p:nvSpPr>
          <p:spPr>
            <a:xfrm>
              <a:off x="-112321" y="3518765"/>
              <a:ext cx="1498674" cy="1088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649885" y="1763832"/>
              <a:ext cx="0" cy="425159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590551" y="2035349"/>
            <a:ext cx="3286335" cy="3829030"/>
            <a:chOff x="590551" y="2035349"/>
            <a:chExt cx="3286335" cy="3829030"/>
          </a:xfrm>
        </p:grpSpPr>
        <p:sp>
          <p:nvSpPr>
            <p:cNvPr id="27" name="Rounded Rectangle 26"/>
            <p:cNvSpPr/>
            <p:nvPr/>
          </p:nvSpPr>
          <p:spPr>
            <a:xfrm>
              <a:off x="1548553" y="2514166"/>
              <a:ext cx="2328333" cy="844209"/>
            </a:xfrm>
            <a:prstGeom prst="roundRect">
              <a:avLst>
                <a:gd name="adj" fmla="val 229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Core – valence interaction</a:t>
              </a:r>
            </a:p>
            <a:p>
              <a:pPr marL="342900" indent="-342900" algn="ctr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" name="Freeform 2"/>
            <p:cNvSpPr/>
            <p:nvPr/>
          </p:nvSpPr>
          <p:spPr>
            <a:xfrm>
              <a:off x="1422400" y="2590800"/>
              <a:ext cx="1290320" cy="926515"/>
            </a:xfrm>
            <a:custGeom>
              <a:avLst/>
              <a:gdLst>
                <a:gd name="connsiteX0" fmla="*/ 0 w 1290320"/>
                <a:gd name="connsiteY0" fmla="*/ 0 h 926515"/>
                <a:gd name="connsiteX1" fmla="*/ 518160 w 1290320"/>
                <a:gd name="connsiteY1" fmla="*/ 904240 h 926515"/>
                <a:gd name="connsiteX2" fmla="*/ 1290320 w 1290320"/>
                <a:gd name="connsiteY2" fmla="*/ 650240 h 926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0320" h="926515">
                  <a:moveTo>
                    <a:pt x="0" y="0"/>
                  </a:moveTo>
                  <a:cubicBezTo>
                    <a:pt x="151553" y="397933"/>
                    <a:pt x="303107" y="795867"/>
                    <a:pt x="518160" y="904240"/>
                  </a:cubicBezTo>
                  <a:cubicBezTo>
                    <a:pt x="733213" y="1012613"/>
                    <a:pt x="1159933" y="692573"/>
                    <a:pt x="1290320" y="650240"/>
                  </a:cubicBez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2008532" y="3281680"/>
              <a:ext cx="683868" cy="1788160"/>
            </a:xfrm>
            <a:custGeom>
              <a:avLst/>
              <a:gdLst>
                <a:gd name="connsiteX0" fmla="*/ 175868 w 683868"/>
                <a:gd name="connsiteY0" fmla="*/ 1788160 h 1788160"/>
                <a:gd name="connsiteX1" fmla="*/ 419708 w 683868"/>
                <a:gd name="connsiteY1" fmla="*/ 1402080 h 1788160"/>
                <a:gd name="connsiteX2" fmla="*/ 3148 w 683868"/>
                <a:gd name="connsiteY2" fmla="*/ 904240 h 1788160"/>
                <a:gd name="connsiteX3" fmla="*/ 683868 w 683868"/>
                <a:gd name="connsiteY3" fmla="*/ 0 h 178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868" h="1788160">
                  <a:moveTo>
                    <a:pt x="175868" y="1788160"/>
                  </a:moveTo>
                  <a:cubicBezTo>
                    <a:pt x="312181" y="1668780"/>
                    <a:pt x="448495" y="1549400"/>
                    <a:pt x="419708" y="1402080"/>
                  </a:cubicBezTo>
                  <a:cubicBezTo>
                    <a:pt x="390921" y="1254760"/>
                    <a:pt x="-40879" y="1137920"/>
                    <a:pt x="3148" y="904240"/>
                  </a:cubicBezTo>
                  <a:cubicBezTo>
                    <a:pt x="47175" y="670560"/>
                    <a:pt x="683868" y="0"/>
                    <a:pt x="683868" y="0"/>
                  </a:cubicBez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Donut 1"/>
            <p:cNvSpPr/>
            <p:nvPr/>
          </p:nvSpPr>
          <p:spPr>
            <a:xfrm>
              <a:off x="1476619" y="4971943"/>
              <a:ext cx="886068" cy="892436"/>
            </a:xfrm>
            <a:prstGeom prst="donut">
              <a:avLst>
                <a:gd name="adj" fmla="val 8095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Donut 24"/>
            <p:cNvSpPr/>
            <p:nvPr/>
          </p:nvSpPr>
          <p:spPr>
            <a:xfrm>
              <a:off x="590551" y="2035349"/>
              <a:ext cx="886068" cy="892436"/>
            </a:xfrm>
            <a:prstGeom prst="donut">
              <a:avLst>
                <a:gd name="adj" fmla="val 8095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287520" y="1635760"/>
            <a:ext cx="6817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W=1</a:t>
            </a:r>
          </a:p>
          <a:p>
            <a:r>
              <a:rPr lang="en-US" dirty="0" smtClean="0"/>
              <a:t>U=20</a:t>
            </a:r>
          </a:p>
          <a:p>
            <a:r>
              <a:rPr lang="en-US" dirty="0" smtClean="0"/>
              <a:t>Q=0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83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Second peak, double excitation from </a:t>
            </a:r>
            <a:r>
              <a:rPr lang="en-US" sz="2400" i="1" dirty="0" smtClean="0"/>
              <a:t>t</a:t>
            </a:r>
            <a:r>
              <a:rPr lang="en-US" sz="2400" i="1" baseline="-25000" dirty="0" smtClean="0"/>
              <a:t>2g</a:t>
            </a:r>
            <a:r>
              <a:rPr lang="en-US" sz="2400" dirty="0" smtClean="0"/>
              <a:t> to </a:t>
            </a:r>
            <a:r>
              <a:rPr lang="en-US" sz="2400" i="1" dirty="0" err="1" smtClean="0"/>
              <a:t>e</a:t>
            </a:r>
            <a:r>
              <a:rPr lang="en-US" sz="2400" i="1" baseline="-25000" dirty="0" err="1" smtClean="0"/>
              <a:t>g</a:t>
            </a:r>
            <a:endParaRPr lang="en-US" sz="2400" i="1" dirty="0"/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" name="Picture 1" descr="LDA_p_MLFT_04A (dragged)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10" b="5850"/>
          <a:stretch/>
        </p:blipFill>
        <p:spPr>
          <a:xfrm>
            <a:off x="-611999" y="1651000"/>
            <a:ext cx="10515696" cy="48924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97271" y="6564222"/>
            <a:ext cx="3534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M. W. Haverkort </a:t>
            </a:r>
            <a:r>
              <a:rPr lang="en-US" sz="1400" i="1" dirty="0" smtClean="0"/>
              <a:t>et al. </a:t>
            </a:r>
            <a:r>
              <a:rPr lang="en-US" sz="1400" dirty="0" smtClean="0"/>
              <a:t>PRB </a:t>
            </a:r>
            <a:r>
              <a:rPr lang="en-US" sz="1400" b="1" dirty="0" smtClean="0"/>
              <a:t>85</a:t>
            </a:r>
            <a:r>
              <a:rPr lang="en-US" sz="1400" dirty="0" smtClean="0"/>
              <a:t>, 165113 (2012)</a:t>
            </a:r>
            <a:endParaRPr lang="en-US" sz="1400" i="1" dirty="0"/>
          </a:p>
        </p:txBody>
      </p:sp>
      <p:grpSp>
        <p:nvGrpSpPr>
          <p:cNvPr id="32" name="Group 31"/>
          <p:cNvGrpSpPr/>
          <p:nvPr/>
        </p:nvGrpSpPr>
        <p:grpSpPr>
          <a:xfrm>
            <a:off x="504431" y="1143000"/>
            <a:ext cx="2095500" cy="2120900"/>
            <a:chOff x="1054100" y="1155700"/>
            <a:chExt cx="2095500" cy="2120900"/>
          </a:xfrm>
        </p:grpSpPr>
        <p:sp>
          <p:nvSpPr>
            <p:cNvPr id="4" name="Rectangle 3"/>
            <p:cNvSpPr/>
            <p:nvPr/>
          </p:nvSpPr>
          <p:spPr>
            <a:xfrm>
              <a:off x="1054100" y="1155700"/>
              <a:ext cx="2095500" cy="2120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200791" y="1300161"/>
              <a:ext cx="1812925" cy="1776413"/>
              <a:chOff x="3086100" y="2727325"/>
              <a:chExt cx="2667000" cy="2474913"/>
            </a:xfrm>
          </p:grpSpPr>
          <p:grpSp>
            <p:nvGrpSpPr>
              <p:cNvPr id="8" name="Group 50"/>
              <p:cNvGrpSpPr>
                <a:grpSpLocks/>
              </p:cNvGrpSpPr>
              <p:nvPr/>
            </p:nvGrpSpPr>
            <p:grpSpPr bwMode="auto">
              <a:xfrm>
                <a:off x="3086100" y="3425825"/>
                <a:ext cx="1422400" cy="652463"/>
                <a:chOff x="3086100" y="3425367"/>
                <a:chExt cx="1422400" cy="652436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3086100" y="3758728"/>
                  <a:ext cx="1422400" cy="1269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9"/>
                <p:cNvCxnSpPr/>
                <p:nvPr/>
              </p:nvCxnSpPr>
              <p:spPr>
                <a:xfrm flipV="1">
                  <a:off x="4022725" y="3425367"/>
                  <a:ext cx="0" cy="652436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/>
                <p:cNvCxnSpPr/>
                <p:nvPr/>
              </p:nvCxnSpPr>
              <p:spPr>
                <a:xfrm flipV="1">
                  <a:off x="4344988" y="3425367"/>
                  <a:ext cx="0" cy="652436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/>
                <p:cNvCxnSpPr/>
                <p:nvPr/>
              </p:nvCxnSpPr>
              <p:spPr>
                <a:xfrm>
                  <a:off x="3217863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/>
                <p:cNvCxnSpPr/>
                <p:nvPr/>
              </p:nvCxnSpPr>
              <p:spPr>
                <a:xfrm>
                  <a:off x="3700463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/>
                <p:cNvCxnSpPr/>
                <p:nvPr/>
              </p:nvCxnSpPr>
              <p:spPr>
                <a:xfrm>
                  <a:off x="3378200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/>
                <p:cNvCxnSpPr/>
                <p:nvPr/>
              </p:nvCxnSpPr>
              <p:spPr>
                <a:xfrm>
                  <a:off x="3540125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Arrow Connector 15"/>
                <p:cNvCxnSpPr/>
                <p:nvPr/>
              </p:nvCxnSpPr>
              <p:spPr>
                <a:xfrm>
                  <a:off x="3862388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/>
                <p:cNvCxnSpPr/>
                <p:nvPr/>
              </p:nvCxnSpPr>
              <p:spPr>
                <a:xfrm flipV="1">
                  <a:off x="4184650" y="3425367"/>
                  <a:ext cx="0" cy="652436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>
                <a:grpSpLocks/>
              </p:cNvGrpSpPr>
              <p:nvPr/>
            </p:nvGrpSpPr>
            <p:grpSpPr bwMode="auto">
              <a:xfrm>
                <a:off x="4508500" y="3771900"/>
                <a:ext cx="1244600" cy="1430338"/>
                <a:chOff x="4508500" y="3771900"/>
                <a:chExt cx="1244600" cy="1431118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4826000" y="4877403"/>
                  <a:ext cx="927100" cy="12707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4508500" y="3771900"/>
                  <a:ext cx="317500" cy="1105503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/>
                <p:nvPr/>
              </p:nvCxnSpPr>
              <p:spPr>
                <a:xfrm flipV="1">
                  <a:off x="5381625" y="4550199"/>
                  <a:ext cx="0" cy="652819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/>
                <p:cNvCxnSpPr/>
                <p:nvPr/>
              </p:nvCxnSpPr>
              <p:spPr>
                <a:xfrm flipV="1">
                  <a:off x="5703888" y="4550199"/>
                  <a:ext cx="0" cy="652819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/>
                <p:cNvCxnSpPr/>
                <p:nvPr/>
              </p:nvCxnSpPr>
              <p:spPr>
                <a:xfrm>
                  <a:off x="5059363" y="4550199"/>
                  <a:ext cx="0" cy="652819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4899025" y="4550199"/>
                  <a:ext cx="0" cy="652819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/>
                <p:cNvCxnSpPr/>
                <p:nvPr/>
              </p:nvCxnSpPr>
              <p:spPr>
                <a:xfrm>
                  <a:off x="5221288" y="4550199"/>
                  <a:ext cx="0" cy="652819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/>
                <p:cNvCxnSpPr/>
                <p:nvPr/>
              </p:nvCxnSpPr>
              <p:spPr>
                <a:xfrm flipV="1">
                  <a:off x="5543550" y="4550199"/>
                  <a:ext cx="0" cy="652819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/>
              <p:cNvGrpSpPr>
                <a:grpSpLocks/>
              </p:cNvGrpSpPr>
              <p:nvPr/>
            </p:nvGrpSpPr>
            <p:grpSpPr bwMode="auto">
              <a:xfrm>
                <a:off x="4508500" y="2727325"/>
                <a:ext cx="1244600" cy="1031875"/>
                <a:chOff x="4508500" y="2727792"/>
                <a:chExt cx="1244600" cy="1031408"/>
              </a:xfrm>
            </p:grpSpPr>
            <p:cxnSp>
              <p:nvCxnSpPr>
                <p:cNvPr id="28" name="Straight Connector 27"/>
                <p:cNvCxnSpPr/>
                <p:nvPr/>
              </p:nvCxnSpPr>
              <p:spPr>
                <a:xfrm>
                  <a:off x="4826000" y="3010239"/>
                  <a:ext cx="927100" cy="1269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flipV="1">
                  <a:off x="4508500" y="3010239"/>
                  <a:ext cx="317500" cy="7489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/>
                <p:cNvCxnSpPr/>
                <p:nvPr/>
              </p:nvCxnSpPr>
              <p:spPr>
                <a:xfrm>
                  <a:off x="5059363" y="2727792"/>
                  <a:ext cx="0" cy="652168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/>
                <p:cNvCxnSpPr/>
                <p:nvPr/>
              </p:nvCxnSpPr>
              <p:spPr>
                <a:xfrm>
                  <a:off x="5221288" y="2727792"/>
                  <a:ext cx="0" cy="652168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3" name="Rounded Rectangle 32"/>
          <p:cNvSpPr/>
          <p:nvPr/>
        </p:nvSpPr>
        <p:spPr>
          <a:xfrm>
            <a:off x="2901032" y="1135061"/>
            <a:ext cx="6077868" cy="1460496"/>
          </a:xfrm>
          <a:prstGeom prst="roundRect">
            <a:avLst>
              <a:gd name="adj" fmla="val 1202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Warning!!! A single photon can only excite a single electron. The reason you see these strong double excitations is a true quantum many-body effect!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- Need to solve locally the full many-body problem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238231" y="3076574"/>
            <a:ext cx="1095769" cy="2637299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50000"/>
                  <a:satMod val="300000"/>
                  <a:alpha val="42000"/>
                </a:schemeClr>
              </a:gs>
              <a:gs pos="35000">
                <a:schemeClr val="accent4">
                  <a:tint val="37000"/>
                  <a:satMod val="300000"/>
                  <a:alpha val="42000"/>
                </a:schemeClr>
              </a:gs>
              <a:gs pos="100000">
                <a:schemeClr val="accent4">
                  <a:tint val="15000"/>
                  <a:satMod val="350000"/>
                  <a:alpha val="42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3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6246183" y="-5148213"/>
            <a:ext cx="2737014" cy="11612513"/>
            <a:chOff x="6515100" y="749521"/>
            <a:chExt cx="1371600" cy="5819379"/>
          </a:xfrm>
        </p:grpSpPr>
        <p:pic>
          <p:nvPicPr>
            <p:cNvPr id="38" name="Picture 37" descr="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3300" y="749521"/>
              <a:ext cx="533400" cy="5819379"/>
            </a:xfrm>
            <a:prstGeom prst="rect">
              <a:avLst/>
            </a:prstGeom>
          </p:spPr>
        </p:pic>
        <p:pic>
          <p:nvPicPr>
            <p:cNvPr id="2" name="Picture 1" descr="a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5100" y="1016669"/>
              <a:ext cx="857425" cy="5368221"/>
            </a:xfrm>
            <a:prstGeom prst="rect">
              <a:avLst/>
            </a:prstGeom>
          </p:spPr>
        </p:pic>
      </p:grp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Multi-electron excitations – more rule than the exception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612000" y="1152796"/>
            <a:ext cx="3484235" cy="5171804"/>
            <a:chOff x="5047765" y="1152796"/>
            <a:chExt cx="3484235" cy="5171804"/>
          </a:xfrm>
        </p:grpSpPr>
        <p:sp>
          <p:nvSpPr>
            <p:cNvPr id="5" name="Rounded Rectangle 4"/>
            <p:cNvSpPr/>
            <p:nvPr/>
          </p:nvSpPr>
          <p:spPr>
            <a:xfrm>
              <a:off x="5047765" y="5790836"/>
              <a:ext cx="3484235" cy="533764"/>
            </a:xfrm>
            <a:prstGeom prst="roundRect">
              <a:avLst>
                <a:gd name="adj" fmla="val 229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000" dirty="0" err="1" smtClean="0">
                  <a:solidFill>
                    <a:schemeClr val="tx1"/>
                  </a:solidFill>
                </a:rPr>
                <a:t>Mn</a:t>
              </a:r>
              <a:r>
                <a:rPr lang="en-US" sz="2000" dirty="0" smtClean="0">
                  <a:solidFill>
                    <a:schemeClr val="tx1"/>
                  </a:solidFill>
                </a:rPr>
                <a:t> role in photosynthesis</a:t>
              </a:r>
            </a:p>
            <a:p>
              <a:pPr marL="342900" indent="-342900" algn="ctr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8" name="Picture 7" descr="Haverkort_16b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7765" y="1152796"/>
              <a:ext cx="3429000" cy="454914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182141" y="5351848"/>
              <a:ext cx="1043301" cy="350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4202956" y="4203700"/>
            <a:ext cx="2095500" cy="2120900"/>
            <a:chOff x="4441431" y="4203700"/>
            <a:chExt cx="2095500" cy="2120900"/>
          </a:xfrm>
        </p:grpSpPr>
        <p:sp>
          <p:nvSpPr>
            <p:cNvPr id="11" name="Rectangle 10"/>
            <p:cNvSpPr/>
            <p:nvPr/>
          </p:nvSpPr>
          <p:spPr>
            <a:xfrm>
              <a:off x="4441431" y="4203700"/>
              <a:ext cx="2095500" cy="2120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4588122" y="4348161"/>
              <a:ext cx="1812925" cy="1776413"/>
              <a:chOff x="3086100" y="2727325"/>
              <a:chExt cx="2667000" cy="2474913"/>
            </a:xfrm>
          </p:grpSpPr>
          <p:grpSp>
            <p:nvGrpSpPr>
              <p:cNvPr id="13" name="Group 50"/>
              <p:cNvGrpSpPr>
                <a:grpSpLocks/>
              </p:cNvGrpSpPr>
              <p:nvPr/>
            </p:nvGrpSpPr>
            <p:grpSpPr bwMode="auto">
              <a:xfrm>
                <a:off x="3086100" y="3425825"/>
                <a:ext cx="1422400" cy="652463"/>
                <a:chOff x="3086100" y="3425367"/>
                <a:chExt cx="1422400" cy="652436"/>
              </a:xfrm>
            </p:grpSpPr>
            <p:cxnSp>
              <p:nvCxnSpPr>
                <p:cNvPr id="28" name="Straight Connector 27"/>
                <p:cNvCxnSpPr/>
                <p:nvPr/>
              </p:nvCxnSpPr>
              <p:spPr>
                <a:xfrm>
                  <a:off x="3086100" y="3758728"/>
                  <a:ext cx="1422400" cy="1269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/>
                <p:cNvCxnSpPr/>
                <p:nvPr/>
              </p:nvCxnSpPr>
              <p:spPr>
                <a:xfrm>
                  <a:off x="3217863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/>
                <p:cNvCxnSpPr/>
                <p:nvPr/>
              </p:nvCxnSpPr>
              <p:spPr>
                <a:xfrm>
                  <a:off x="3700463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/>
                <p:cNvCxnSpPr/>
                <p:nvPr/>
              </p:nvCxnSpPr>
              <p:spPr>
                <a:xfrm>
                  <a:off x="3378200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/>
                <p:cNvCxnSpPr/>
                <p:nvPr/>
              </p:nvCxnSpPr>
              <p:spPr>
                <a:xfrm>
                  <a:off x="3540125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oup 13"/>
              <p:cNvGrpSpPr>
                <a:grpSpLocks/>
              </p:cNvGrpSpPr>
              <p:nvPr/>
            </p:nvGrpSpPr>
            <p:grpSpPr bwMode="auto">
              <a:xfrm>
                <a:off x="4508500" y="3771900"/>
                <a:ext cx="1244600" cy="1430338"/>
                <a:chOff x="4508500" y="3771900"/>
                <a:chExt cx="1244600" cy="1431118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>
                  <a:off x="4826000" y="4877403"/>
                  <a:ext cx="927100" cy="12707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4508500" y="3771900"/>
                  <a:ext cx="317500" cy="1105503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5059363" y="4550199"/>
                  <a:ext cx="0" cy="652819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/>
                <p:cNvCxnSpPr/>
                <p:nvPr/>
              </p:nvCxnSpPr>
              <p:spPr>
                <a:xfrm>
                  <a:off x="4899025" y="4550199"/>
                  <a:ext cx="0" cy="652819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/>
                <p:cNvCxnSpPr/>
                <p:nvPr/>
              </p:nvCxnSpPr>
              <p:spPr>
                <a:xfrm>
                  <a:off x="5221288" y="4550199"/>
                  <a:ext cx="0" cy="652819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/>
              <p:cNvGrpSpPr>
                <a:grpSpLocks/>
              </p:cNvGrpSpPr>
              <p:nvPr/>
            </p:nvGrpSpPr>
            <p:grpSpPr bwMode="auto">
              <a:xfrm>
                <a:off x="4508500" y="2727325"/>
                <a:ext cx="1244600" cy="1031875"/>
                <a:chOff x="4508500" y="2727792"/>
                <a:chExt cx="1244600" cy="1031408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4826000" y="3010239"/>
                  <a:ext cx="927100" cy="1269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 flipV="1">
                  <a:off x="4508500" y="3010239"/>
                  <a:ext cx="317500" cy="7489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/>
                <p:cNvCxnSpPr/>
                <p:nvPr/>
              </p:nvCxnSpPr>
              <p:spPr>
                <a:xfrm>
                  <a:off x="5059363" y="2727792"/>
                  <a:ext cx="0" cy="652168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293754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346273" y="1465319"/>
            <a:ext cx="2482953" cy="443726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Three classes of excitations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631197" y="1479436"/>
            <a:ext cx="2482953" cy="4437261"/>
            <a:chOff x="4211210" y="1541348"/>
            <a:chExt cx="4320000" cy="4320000"/>
          </a:xfrm>
        </p:grpSpPr>
        <p:sp>
          <p:nvSpPr>
            <p:cNvPr id="20" name="Rectangle 19"/>
            <p:cNvSpPr/>
            <p:nvPr/>
          </p:nvSpPr>
          <p:spPr>
            <a:xfrm>
              <a:off x="4211210" y="1541348"/>
              <a:ext cx="4320000" cy="43200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Haverkort_16b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212" y="4808902"/>
              <a:ext cx="4319997" cy="89864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346273" y="1479436"/>
            <a:ext cx="2483406" cy="4437261"/>
            <a:chOff x="4363610" y="1693748"/>
            <a:chExt cx="4320789" cy="4320000"/>
          </a:xfrm>
        </p:grpSpPr>
        <p:pic>
          <p:nvPicPr>
            <p:cNvPr id="25" name="Picture 24" descr="Haverkort_16d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3613" y="3455901"/>
              <a:ext cx="4320786" cy="2404047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4363610" y="1693748"/>
              <a:ext cx="4320000" cy="43200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061804" y="1465319"/>
            <a:ext cx="2489362" cy="4451378"/>
            <a:chOff x="4352459" y="1680004"/>
            <a:chExt cx="4331151" cy="4333744"/>
          </a:xfrm>
        </p:grpSpPr>
        <p:pic>
          <p:nvPicPr>
            <p:cNvPr id="41" name="Picture 40" descr="Haverkort_16h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2459" y="1680004"/>
              <a:ext cx="4328529" cy="417665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4363610" y="1693748"/>
              <a:ext cx="4320000" cy="43200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631197" y="1479436"/>
            <a:ext cx="2482951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Band excitations</a:t>
            </a:r>
            <a:endParaRPr lang="en-US" sz="2400" dirty="0"/>
          </a:p>
        </p:txBody>
      </p:sp>
      <p:sp>
        <p:nvSpPr>
          <p:cNvPr id="14" name="Rounded Rectangle 13"/>
          <p:cNvSpPr/>
          <p:nvPr/>
        </p:nvSpPr>
        <p:spPr>
          <a:xfrm>
            <a:off x="3346729" y="1479436"/>
            <a:ext cx="2482951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Resonances</a:t>
            </a:r>
            <a:endParaRPr lang="en-US" sz="2400" dirty="0"/>
          </a:p>
        </p:txBody>
      </p:sp>
      <p:sp>
        <p:nvSpPr>
          <p:cNvPr id="15" name="Rounded Rectangle 14"/>
          <p:cNvSpPr/>
          <p:nvPr/>
        </p:nvSpPr>
        <p:spPr>
          <a:xfrm>
            <a:off x="6049049" y="1479436"/>
            <a:ext cx="2482951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Excitons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2678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Interaction between localized and delocalized states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0" name="Picture 9" descr="CuRIXS_DeltaD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2233827"/>
            <a:ext cx="6587139" cy="4080367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612000" y="1274208"/>
            <a:ext cx="2567059" cy="533764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Elastic line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606236" y="2166763"/>
            <a:ext cx="2574454" cy="877966"/>
          </a:xfrm>
          <a:prstGeom prst="roundRect">
            <a:avLst>
              <a:gd name="adj" fmla="val 15330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Local </a:t>
            </a:r>
            <a:r>
              <a:rPr lang="en-US" sz="2000" dirty="0" err="1" smtClean="0">
                <a:solidFill>
                  <a:schemeClr val="tx1"/>
                </a:solidFill>
              </a:rPr>
              <a:t>excitons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(d-d excitations)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223642" y="4766722"/>
            <a:ext cx="2574454" cy="877966"/>
          </a:xfrm>
          <a:prstGeom prst="roundRect">
            <a:avLst>
              <a:gd name="adj" fmla="val 15330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Itinerant excitations 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(charge-transfer)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97271" y="6564222"/>
            <a:ext cx="3502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M. W. Haverkort </a:t>
            </a:r>
            <a:r>
              <a:rPr lang="en-US" sz="1400" i="1" dirty="0" smtClean="0"/>
              <a:t>et al. </a:t>
            </a:r>
            <a:r>
              <a:rPr lang="en-US" sz="1400" dirty="0" smtClean="0"/>
              <a:t>EPL </a:t>
            </a:r>
            <a:r>
              <a:rPr lang="en-US" sz="1400" b="1" dirty="0" smtClean="0"/>
              <a:t>108</a:t>
            </a:r>
            <a:r>
              <a:rPr lang="en-US" sz="1400" dirty="0" smtClean="0"/>
              <a:t>, 57004 (2014)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83625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RIXS_DeltaDe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90" y="2233826"/>
            <a:ext cx="6587140" cy="408036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Interaction between localized and delocalized states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Rounded Rectangle 8"/>
          <p:cNvSpPr/>
          <p:nvPr/>
        </p:nvSpPr>
        <p:spPr>
          <a:xfrm>
            <a:off x="612000" y="1274208"/>
            <a:ext cx="2567059" cy="533764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Elastic line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606236" y="2166763"/>
            <a:ext cx="2574454" cy="877966"/>
          </a:xfrm>
          <a:prstGeom prst="roundRect">
            <a:avLst>
              <a:gd name="adj" fmla="val 15330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Local </a:t>
            </a:r>
            <a:r>
              <a:rPr lang="en-US" sz="2000" dirty="0" err="1" smtClean="0">
                <a:solidFill>
                  <a:schemeClr val="tx1"/>
                </a:solidFill>
              </a:rPr>
              <a:t>excitons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(d-d excitations)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223642" y="4766722"/>
            <a:ext cx="2574454" cy="877966"/>
          </a:xfrm>
          <a:prstGeom prst="roundRect">
            <a:avLst>
              <a:gd name="adj" fmla="val 15330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Itinerant excitations 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(charge-transfer)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97271" y="6564222"/>
            <a:ext cx="3502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M. W. Haverkort </a:t>
            </a:r>
            <a:r>
              <a:rPr lang="en-US" sz="1400" i="1" dirty="0" smtClean="0"/>
              <a:t>et al. </a:t>
            </a:r>
            <a:r>
              <a:rPr lang="en-US" sz="1400" dirty="0" smtClean="0"/>
              <a:t>EPL </a:t>
            </a:r>
            <a:r>
              <a:rPr lang="en-US" sz="1400" b="1" dirty="0" smtClean="0"/>
              <a:t>108</a:t>
            </a:r>
            <a:r>
              <a:rPr lang="en-US" sz="1400" dirty="0" smtClean="0"/>
              <a:t>, 57004 (2014)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403331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Interaction between localized and delocalized states (</a:t>
            </a:r>
            <a:r>
              <a:rPr lang="en-US" sz="2400" dirty="0" err="1" smtClean="0"/>
              <a:t>MnO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0" name="Picture 9" descr="fig3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114433"/>
            <a:ext cx="7920000" cy="522514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05600" y="1042441"/>
            <a:ext cx="2567059" cy="533764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LDA+Ligand</a:t>
            </a:r>
            <a:r>
              <a:rPr lang="en-US" sz="2000" dirty="0" smtClean="0">
                <a:solidFill>
                  <a:schemeClr val="tx1"/>
                </a:solidFill>
              </a:rPr>
              <a:t> – Field 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503141" y="1042441"/>
            <a:ext cx="2567059" cy="533764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LDA+DMFT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50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88028" y="6500336"/>
            <a:ext cx="1755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Intro many-body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86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X-ray absorption spectroscopy – </a:t>
            </a:r>
            <a:r>
              <a:rPr lang="en-US" sz="2400" dirty="0" err="1" smtClean="0"/>
              <a:t>excitons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4" name="Picture 3" descr="Haverkort_16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4466" y="4644645"/>
            <a:ext cx="4327534" cy="10629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11210" y="1541348"/>
            <a:ext cx="4320000" cy="43200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41736" y="5878986"/>
            <a:ext cx="1265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(</a:t>
            </a:r>
            <a:r>
              <a:rPr lang="en-US" dirty="0" err="1" smtClean="0"/>
              <a:t>eV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3523845" y="3245821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Intensity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-112321" y="1763832"/>
            <a:ext cx="2574407" cy="4423734"/>
            <a:chOff x="-112321" y="1763832"/>
            <a:chExt cx="2574407" cy="4423734"/>
          </a:xfrm>
        </p:grpSpPr>
        <p:sp>
          <p:nvSpPr>
            <p:cNvPr id="11" name="Chord 10"/>
            <p:cNvSpPr/>
            <p:nvPr/>
          </p:nvSpPr>
          <p:spPr>
            <a:xfrm>
              <a:off x="-99908" y="3518765"/>
              <a:ext cx="1486261" cy="1088560"/>
            </a:xfrm>
            <a:prstGeom prst="chord">
              <a:avLst>
                <a:gd name="adj1" fmla="val 16171291"/>
                <a:gd name="adj2" fmla="val 5329122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649885" y="5430213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49885" y="5861348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Arc 13"/>
            <p:cNvSpPr/>
            <p:nvPr/>
          </p:nvSpPr>
          <p:spPr>
            <a:xfrm>
              <a:off x="-99908" y="1954052"/>
              <a:ext cx="1498674" cy="1088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1476619" y="5072927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1671599" y="5535130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1043213" y="2184939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849622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261133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043213" y="5527518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Delay 46"/>
            <p:cNvSpPr/>
            <p:nvPr/>
          </p:nvSpPr>
          <p:spPr>
            <a:xfrm rot="4545343">
              <a:off x="217069" y="3765903"/>
              <a:ext cx="2519102" cy="160569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039149" y="5418161"/>
              <a:ext cx="42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2p</a:t>
              </a:r>
              <a:endParaRPr lang="en-US" dirty="0"/>
            </a:p>
          </p:txBody>
        </p:sp>
        <p:sp>
          <p:nvSpPr>
            <p:cNvPr id="23" name="Arc 22"/>
            <p:cNvSpPr/>
            <p:nvPr/>
          </p:nvSpPr>
          <p:spPr>
            <a:xfrm>
              <a:off x="-112321" y="3518765"/>
              <a:ext cx="1498674" cy="1088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649885" y="1763832"/>
              <a:ext cx="0" cy="425159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4287520" y="1635760"/>
            <a:ext cx="8642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W=1</a:t>
            </a:r>
          </a:p>
          <a:p>
            <a:r>
              <a:rPr lang="en-US" dirty="0" smtClean="0"/>
              <a:t>U=20</a:t>
            </a:r>
          </a:p>
          <a:p>
            <a:r>
              <a:rPr lang="en-US" dirty="0" smtClean="0"/>
              <a:t>Q=0.25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83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X-ray absorption spectroscopy – </a:t>
            </a:r>
            <a:r>
              <a:rPr lang="en-US" sz="2400" dirty="0" err="1" smtClean="0"/>
              <a:t>excitons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4" name="Picture 3" descr="Haverkort_16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213" y="3303501"/>
            <a:ext cx="4320787" cy="24040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11210" y="1541348"/>
            <a:ext cx="4320000" cy="43200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41736" y="5878986"/>
            <a:ext cx="1265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(</a:t>
            </a:r>
            <a:r>
              <a:rPr lang="en-US" dirty="0" err="1" smtClean="0"/>
              <a:t>eV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3523845" y="3245821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Intensity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-112321" y="1763832"/>
            <a:ext cx="2574407" cy="4423734"/>
            <a:chOff x="-112321" y="1763832"/>
            <a:chExt cx="2574407" cy="4423734"/>
          </a:xfrm>
        </p:grpSpPr>
        <p:sp>
          <p:nvSpPr>
            <p:cNvPr id="11" name="Chord 10"/>
            <p:cNvSpPr/>
            <p:nvPr/>
          </p:nvSpPr>
          <p:spPr>
            <a:xfrm>
              <a:off x="-99908" y="3518765"/>
              <a:ext cx="1486261" cy="1088560"/>
            </a:xfrm>
            <a:prstGeom prst="chord">
              <a:avLst>
                <a:gd name="adj1" fmla="val 16171291"/>
                <a:gd name="adj2" fmla="val 5329122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649885" y="5430213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49885" y="5861348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Arc 13"/>
            <p:cNvSpPr/>
            <p:nvPr/>
          </p:nvSpPr>
          <p:spPr>
            <a:xfrm>
              <a:off x="-99908" y="1954052"/>
              <a:ext cx="1498674" cy="1088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1476619" y="5072927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1671599" y="5535130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1043213" y="2184939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849622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261133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043213" y="5527518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Delay 46"/>
            <p:cNvSpPr/>
            <p:nvPr/>
          </p:nvSpPr>
          <p:spPr>
            <a:xfrm rot="4545343">
              <a:off x="217069" y="3765903"/>
              <a:ext cx="2519102" cy="160569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039149" y="5418161"/>
              <a:ext cx="42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2p</a:t>
              </a:r>
              <a:endParaRPr lang="en-US" dirty="0"/>
            </a:p>
          </p:txBody>
        </p:sp>
        <p:sp>
          <p:nvSpPr>
            <p:cNvPr id="23" name="Arc 22"/>
            <p:cNvSpPr/>
            <p:nvPr/>
          </p:nvSpPr>
          <p:spPr>
            <a:xfrm>
              <a:off x="-112321" y="3518765"/>
              <a:ext cx="1498674" cy="1088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649885" y="1763832"/>
              <a:ext cx="0" cy="425159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4287520" y="1635760"/>
            <a:ext cx="7472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W=1</a:t>
            </a:r>
          </a:p>
          <a:p>
            <a:r>
              <a:rPr lang="en-US" dirty="0" smtClean="0"/>
              <a:t>U=20</a:t>
            </a:r>
          </a:p>
          <a:p>
            <a:r>
              <a:rPr lang="en-US" dirty="0" smtClean="0"/>
              <a:t>Q=0.5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83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X-ray absorption spectroscopy – </a:t>
            </a:r>
            <a:r>
              <a:rPr lang="en-US" sz="2400" dirty="0" err="1" smtClean="0"/>
              <a:t>excitons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4" name="Picture 3" descr="Haverkort_16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214" y="1549198"/>
            <a:ext cx="4320786" cy="41583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11210" y="1541348"/>
            <a:ext cx="4320000" cy="43200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41736" y="5878986"/>
            <a:ext cx="1265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(</a:t>
            </a:r>
            <a:r>
              <a:rPr lang="en-US" dirty="0" err="1" smtClean="0"/>
              <a:t>eV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3523845" y="3245821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Intensity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-112321" y="1763832"/>
            <a:ext cx="2574407" cy="4423734"/>
            <a:chOff x="-112321" y="1763832"/>
            <a:chExt cx="2574407" cy="4423734"/>
          </a:xfrm>
        </p:grpSpPr>
        <p:sp>
          <p:nvSpPr>
            <p:cNvPr id="11" name="Chord 10"/>
            <p:cNvSpPr/>
            <p:nvPr/>
          </p:nvSpPr>
          <p:spPr>
            <a:xfrm>
              <a:off x="-99908" y="3518765"/>
              <a:ext cx="1486261" cy="1088560"/>
            </a:xfrm>
            <a:prstGeom prst="chord">
              <a:avLst>
                <a:gd name="adj1" fmla="val 16171291"/>
                <a:gd name="adj2" fmla="val 5329122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649885" y="5430213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49885" y="5861348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Arc 13"/>
            <p:cNvSpPr/>
            <p:nvPr/>
          </p:nvSpPr>
          <p:spPr>
            <a:xfrm>
              <a:off x="-99908" y="1954052"/>
              <a:ext cx="1498674" cy="1088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1476619" y="5072927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1671599" y="5535130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1043213" y="2184939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849622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261133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043213" y="5527518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Delay 46"/>
            <p:cNvSpPr/>
            <p:nvPr/>
          </p:nvSpPr>
          <p:spPr>
            <a:xfrm rot="4545343">
              <a:off x="217069" y="3765903"/>
              <a:ext cx="2519102" cy="160569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039149" y="5418161"/>
              <a:ext cx="42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2p</a:t>
              </a:r>
              <a:endParaRPr lang="en-US" dirty="0"/>
            </a:p>
          </p:txBody>
        </p:sp>
        <p:sp>
          <p:nvSpPr>
            <p:cNvPr id="23" name="Arc 22"/>
            <p:cNvSpPr/>
            <p:nvPr/>
          </p:nvSpPr>
          <p:spPr>
            <a:xfrm>
              <a:off x="-112321" y="3518765"/>
              <a:ext cx="1498674" cy="1088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649885" y="1763832"/>
              <a:ext cx="0" cy="425159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4287520" y="1635760"/>
            <a:ext cx="7472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W=1</a:t>
            </a:r>
          </a:p>
          <a:p>
            <a:r>
              <a:rPr lang="en-US" dirty="0" smtClean="0"/>
              <a:t>U=20</a:t>
            </a:r>
          </a:p>
          <a:p>
            <a:r>
              <a:rPr lang="en-US" dirty="0" smtClean="0"/>
              <a:t>Q=1.0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83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X-ray absorption spectroscopy – </a:t>
            </a:r>
            <a:r>
              <a:rPr lang="en-US" sz="2400" dirty="0" err="1" smtClean="0"/>
              <a:t>excitons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4" name="Picture 3" descr="Haverkort_16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0059" y="1527605"/>
            <a:ext cx="4331941" cy="41799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11210" y="1541348"/>
            <a:ext cx="4320000" cy="43200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41736" y="5878986"/>
            <a:ext cx="1265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(</a:t>
            </a:r>
            <a:r>
              <a:rPr lang="en-US" dirty="0" err="1" smtClean="0"/>
              <a:t>eV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3523845" y="3245821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Intensity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-112321" y="1763832"/>
            <a:ext cx="2574407" cy="4423734"/>
            <a:chOff x="-112321" y="1763832"/>
            <a:chExt cx="2574407" cy="4423734"/>
          </a:xfrm>
        </p:grpSpPr>
        <p:sp>
          <p:nvSpPr>
            <p:cNvPr id="11" name="Chord 10"/>
            <p:cNvSpPr/>
            <p:nvPr/>
          </p:nvSpPr>
          <p:spPr>
            <a:xfrm>
              <a:off x="-99908" y="3518765"/>
              <a:ext cx="1486261" cy="1088560"/>
            </a:xfrm>
            <a:prstGeom prst="chord">
              <a:avLst>
                <a:gd name="adj1" fmla="val 16171291"/>
                <a:gd name="adj2" fmla="val 5329122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649885" y="5430213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49885" y="5861348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Arc 13"/>
            <p:cNvSpPr/>
            <p:nvPr/>
          </p:nvSpPr>
          <p:spPr>
            <a:xfrm>
              <a:off x="-99908" y="1954052"/>
              <a:ext cx="1498674" cy="1088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1476619" y="5072927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1671599" y="5535130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1043213" y="2184939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849622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261133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043213" y="5527518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Delay 46"/>
            <p:cNvSpPr/>
            <p:nvPr/>
          </p:nvSpPr>
          <p:spPr>
            <a:xfrm rot="4545343">
              <a:off x="217069" y="3765903"/>
              <a:ext cx="2519102" cy="160569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039149" y="5418161"/>
              <a:ext cx="42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2p</a:t>
              </a:r>
              <a:endParaRPr lang="en-US" dirty="0"/>
            </a:p>
          </p:txBody>
        </p:sp>
        <p:sp>
          <p:nvSpPr>
            <p:cNvPr id="23" name="Arc 22"/>
            <p:cNvSpPr/>
            <p:nvPr/>
          </p:nvSpPr>
          <p:spPr>
            <a:xfrm>
              <a:off x="-112321" y="3518765"/>
              <a:ext cx="1498674" cy="1088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649885" y="1763832"/>
              <a:ext cx="0" cy="425159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4287520" y="1635760"/>
            <a:ext cx="8642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W=1</a:t>
            </a:r>
          </a:p>
          <a:p>
            <a:r>
              <a:rPr lang="en-US" dirty="0" smtClean="0"/>
              <a:t>U=20</a:t>
            </a:r>
          </a:p>
          <a:p>
            <a:r>
              <a:rPr lang="en-US" dirty="0" smtClean="0"/>
              <a:t>Q=1.25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83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X-ray absorption spectroscopy – </a:t>
            </a:r>
            <a:r>
              <a:rPr lang="en-US" sz="2400" dirty="0" err="1" smtClean="0"/>
              <a:t>excitons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4" name="Picture 3" descr="Haverkort_16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0059" y="1527604"/>
            <a:ext cx="4331941" cy="41799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11210" y="1541348"/>
            <a:ext cx="4320000" cy="43200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41736" y="5878986"/>
            <a:ext cx="1265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(</a:t>
            </a:r>
            <a:r>
              <a:rPr lang="en-US" dirty="0" err="1" smtClean="0"/>
              <a:t>eV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3523845" y="3245821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Intensity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-112321" y="1763832"/>
            <a:ext cx="2574407" cy="4423734"/>
            <a:chOff x="-112321" y="1763832"/>
            <a:chExt cx="2574407" cy="4423734"/>
          </a:xfrm>
        </p:grpSpPr>
        <p:sp>
          <p:nvSpPr>
            <p:cNvPr id="11" name="Chord 10"/>
            <p:cNvSpPr/>
            <p:nvPr/>
          </p:nvSpPr>
          <p:spPr>
            <a:xfrm>
              <a:off x="-99908" y="3518765"/>
              <a:ext cx="1486261" cy="1088560"/>
            </a:xfrm>
            <a:prstGeom prst="chord">
              <a:avLst>
                <a:gd name="adj1" fmla="val 16171291"/>
                <a:gd name="adj2" fmla="val 5329122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649885" y="5430213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49885" y="5861348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Arc 13"/>
            <p:cNvSpPr/>
            <p:nvPr/>
          </p:nvSpPr>
          <p:spPr>
            <a:xfrm>
              <a:off x="-99908" y="1954052"/>
              <a:ext cx="1498674" cy="1088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1476619" y="5072927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1671599" y="5535130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1043213" y="2184939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849622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261133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043213" y="5527518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Delay 46"/>
            <p:cNvSpPr/>
            <p:nvPr/>
          </p:nvSpPr>
          <p:spPr>
            <a:xfrm rot="4545343">
              <a:off x="217069" y="3765903"/>
              <a:ext cx="2519102" cy="160569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039149" y="5418161"/>
              <a:ext cx="42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2p</a:t>
              </a:r>
              <a:endParaRPr lang="en-US" dirty="0"/>
            </a:p>
          </p:txBody>
        </p:sp>
        <p:sp>
          <p:nvSpPr>
            <p:cNvPr id="23" name="Arc 22"/>
            <p:cNvSpPr/>
            <p:nvPr/>
          </p:nvSpPr>
          <p:spPr>
            <a:xfrm>
              <a:off x="-112321" y="3518765"/>
              <a:ext cx="1498674" cy="1088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649885" y="1763832"/>
              <a:ext cx="0" cy="425159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4287520" y="1635760"/>
            <a:ext cx="7472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W=1</a:t>
            </a:r>
          </a:p>
          <a:p>
            <a:r>
              <a:rPr lang="en-US" dirty="0" smtClean="0"/>
              <a:t>U=20</a:t>
            </a:r>
          </a:p>
          <a:p>
            <a:r>
              <a:rPr lang="en-US" dirty="0" smtClean="0"/>
              <a:t>Q=1.5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83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X-ray absorption spectroscopy – </a:t>
            </a:r>
            <a:r>
              <a:rPr lang="en-US" sz="2400" dirty="0" err="1" smtClean="0"/>
              <a:t>excitons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4" name="Picture 3" descr="Haverkort_16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0059" y="1527604"/>
            <a:ext cx="4328529" cy="41766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11210" y="1541348"/>
            <a:ext cx="4320000" cy="43200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41736" y="5878986"/>
            <a:ext cx="1265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(</a:t>
            </a:r>
            <a:r>
              <a:rPr lang="en-US" dirty="0" err="1" smtClean="0"/>
              <a:t>eV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3523845" y="3245821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Intensity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-112321" y="1763832"/>
            <a:ext cx="2574407" cy="4423734"/>
            <a:chOff x="-112321" y="1763832"/>
            <a:chExt cx="2574407" cy="4423734"/>
          </a:xfrm>
        </p:grpSpPr>
        <p:sp>
          <p:nvSpPr>
            <p:cNvPr id="11" name="Chord 10"/>
            <p:cNvSpPr/>
            <p:nvPr/>
          </p:nvSpPr>
          <p:spPr>
            <a:xfrm>
              <a:off x="-99908" y="3518765"/>
              <a:ext cx="1486261" cy="1088560"/>
            </a:xfrm>
            <a:prstGeom prst="chord">
              <a:avLst>
                <a:gd name="adj1" fmla="val 16171291"/>
                <a:gd name="adj2" fmla="val 5329122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649885" y="5430213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49885" y="5861348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Arc 13"/>
            <p:cNvSpPr/>
            <p:nvPr/>
          </p:nvSpPr>
          <p:spPr>
            <a:xfrm>
              <a:off x="-99908" y="1954052"/>
              <a:ext cx="1498674" cy="1088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1476619" y="5072927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1671599" y="5535130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1043213" y="2184939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849622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261133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043213" y="5527518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Delay 46"/>
            <p:cNvSpPr/>
            <p:nvPr/>
          </p:nvSpPr>
          <p:spPr>
            <a:xfrm rot="4545343">
              <a:off x="217069" y="3765903"/>
              <a:ext cx="2519102" cy="160569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039149" y="5418161"/>
              <a:ext cx="42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2p</a:t>
              </a:r>
              <a:endParaRPr lang="en-US" dirty="0"/>
            </a:p>
          </p:txBody>
        </p:sp>
        <p:sp>
          <p:nvSpPr>
            <p:cNvPr id="23" name="Arc 22"/>
            <p:cNvSpPr/>
            <p:nvPr/>
          </p:nvSpPr>
          <p:spPr>
            <a:xfrm>
              <a:off x="-112321" y="3518765"/>
              <a:ext cx="1498674" cy="1088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649885" y="1763832"/>
              <a:ext cx="0" cy="425159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4287520" y="1635760"/>
            <a:ext cx="8642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W=1</a:t>
            </a:r>
          </a:p>
          <a:p>
            <a:r>
              <a:rPr lang="en-US" dirty="0" smtClean="0"/>
              <a:t>U=20</a:t>
            </a:r>
          </a:p>
          <a:p>
            <a:r>
              <a:rPr lang="en-US" dirty="0" smtClean="0"/>
              <a:t>Q=1.75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83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12427</TotalTime>
  <Words>770</Words>
  <Application>Microsoft Macintosh PowerPoint</Application>
  <PresentationFormat>On-screen Show (4:3)</PresentationFormat>
  <Paragraphs>207</Paragraphs>
  <Slides>36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Calibri</vt:lpstr>
      <vt:lpstr>Mangal</vt:lpstr>
      <vt:lpstr>ＭＳ Ｐゴシック</vt:lpstr>
      <vt:lpstr>Symbol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Maurits W. Haverkort</dc:creator>
  <cp:keywords/>
  <dc:description/>
  <cp:lastModifiedBy>Microsoft Office User</cp:lastModifiedBy>
  <cp:revision>372</cp:revision>
  <dcterms:created xsi:type="dcterms:W3CDTF">2012-12-04T19:49:57Z</dcterms:created>
  <dcterms:modified xsi:type="dcterms:W3CDTF">2017-03-25T20:07:45Z</dcterms:modified>
  <cp:category/>
</cp:coreProperties>
</file>