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711" r:id="rId3"/>
    <p:sldId id="737" r:id="rId4"/>
    <p:sldId id="73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6" r:id="rId13"/>
    <p:sldId id="747" r:id="rId14"/>
    <p:sldId id="73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9661" autoAdjust="0"/>
  </p:normalViewPr>
  <p:slideViewPr>
    <p:cSldViewPr snapToGrid="0" snapToObjects="1">
      <p:cViewPr>
        <p:scale>
          <a:sx n="100" d="100"/>
          <a:sy n="100" d="100"/>
        </p:scale>
        <p:origin x="241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17F-6B12-4A48-972C-6B6481592202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F300-9633-8144-9510-C9CD1CC6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000" y="1080000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Coulomb repulsion and Slater Integrals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000" y="3321141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Maurits W. Haverkort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Institute for theoretical physics </a:t>
            </a:r>
            <a:r>
              <a:rPr lang="mr-IN" i="1" dirty="0" smtClean="0">
                <a:solidFill>
                  <a:schemeClr val="tx2"/>
                </a:solidFill>
              </a:rPr>
              <a:t>–</a:t>
            </a:r>
            <a:r>
              <a:rPr lang="en-US" i="1" dirty="0" smtClean="0">
                <a:solidFill>
                  <a:schemeClr val="tx2"/>
                </a:solidFill>
              </a:rPr>
              <a:t> Heidelberg University</a:t>
            </a:r>
            <a:endParaRPr lang="en-US" i="1" dirty="0" smtClean="0">
              <a:solidFill>
                <a:schemeClr val="tx2"/>
              </a:solidFill>
            </a:endParaRPr>
          </a:p>
          <a:p>
            <a:pPr algn="ctr"/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2"/>
                </a:solidFill>
              </a:rPr>
              <a:t>M.W.Haverkort@thphys.uni-heidelberg.de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00" y="4687935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526400" y="17018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36758" y="17018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2000" y="17018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471558" y="17018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735458" y="17018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 - electrons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803400"/>
            <a:ext cx="3987800" cy="406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03400"/>
            <a:ext cx="1930400" cy="419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393950"/>
            <a:ext cx="3378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6400" y="17018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36758" y="17018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2000" y="17018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71558" y="17018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35458" y="17018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 - electrons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419350"/>
            <a:ext cx="3962400" cy="673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0" y="1790700"/>
            <a:ext cx="3987800" cy="406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1797050"/>
            <a:ext cx="2349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26400" y="17018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06658" y="17018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2000" y="17018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941458" y="17018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735458" y="17018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Core (p) valence (d) interaction – direct term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0" y="1784350"/>
            <a:ext cx="4406900" cy="41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0" y="1784350"/>
            <a:ext cx="1485900" cy="419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" y="2432050"/>
            <a:ext cx="3098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6400" y="17018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06658" y="17018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2000" y="17018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1458" y="17018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35458" y="17018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Core (p) valence (d) interaction – exchange term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0" y="1797050"/>
            <a:ext cx="44069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97050"/>
            <a:ext cx="1485900" cy="419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0" y="2385638"/>
            <a:ext cx="3098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3" y="1750377"/>
            <a:ext cx="2705100" cy="9525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3" y="3849957"/>
            <a:ext cx="5232400" cy="571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Coulomb Integral is nasty: </a:t>
            </a:r>
            <a:r>
              <a:rPr lang="en-US" sz="2400" dirty="0"/>
              <a:t>T</a:t>
            </a:r>
            <a:r>
              <a:rPr lang="en-US" sz="2400" dirty="0" smtClean="0"/>
              <a:t>he integrant diverges at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=r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595066" y="1104837"/>
            <a:ext cx="30329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Coulomb Hamiltonian: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5066" y="2880417"/>
            <a:ext cx="5331600" cy="792000"/>
          </a:xfrm>
          <a:prstGeom prst="roundRect">
            <a:avLst>
              <a:gd name="adj" fmla="val 1420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In order to create the Hamiltonian as a matrix we need to evaluate the following integral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5066" y="4598997"/>
            <a:ext cx="7950200" cy="792000"/>
          </a:xfrm>
          <a:prstGeom prst="roundRect">
            <a:avLst>
              <a:gd name="adj" fmla="val 1420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Solution by Slater: Expand the operator on Spherical Harmonics. Solve the angular part analytical and the Radial integral numerical (Slater Integrals.)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66066" y="5568537"/>
            <a:ext cx="5179200" cy="792000"/>
          </a:xfrm>
          <a:prstGeom prst="roundRect">
            <a:avLst>
              <a:gd name="adj" fmla="val 1420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Also works in solids. (Spherical Harmonics are not </a:t>
            </a:r>
            <a:r>
              <a:rPr lang="en-US" sz="2000" dirty="0" err="1" smtClean="0">
                <a:solidFill>
                  <a:schemeClr val="tx1"/>
                </a:solidFill>
              </a:rPr>
              <a:t>eigen</a:t>
            </a:r>
            <a:r>
              <a:rPr lang="en-US" sz="2000" dirty="0" smtClean="0">
                <a:solidFill>
                  <a:schemeClr val="tx1"/>
                </a:solidFill>
              </a:rPr>
              <a:t>-states, but still a valid basis set.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Expansion on renormalized Spherical Harmonics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714500"/>
            <a:ext cx="7200900" cy="2057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3" y="4487334"/>
            <a:ext cx="3873500" cy="558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56333" y="3915771"/>
            <a:ext cx="928933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with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842001"/>
            <a:ext cx="3479800" cy="406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2000" y="5245038"/>
            <a:ext cx="79200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Useful expansion because our basis functions are (close to) spherical 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612000" y="2904856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Expansion on renormalized Spherical Harmonics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713068"/>
            <a:ext cx="52324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479800"/>
            <a:ext cx="9004300" cy="280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0" y="2391512"/>
            <a:ext cx="3822700" cy="406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2000" y="1138124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Integral to calculate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Radial part: Slater integrals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932516"/>
            <a:ext cx="7785100" cy="1282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4514850"/>
            <a:ext cx="6032500" cy="1739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5950" y="3543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Angular part: Analytical solution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70650" y="1141038"/>
            <a:ext cx="184425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42100" y="1141038"/>
            <a:ext cx="17907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98800" y="1809750"/>
            <a:ext cx="184425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69100" y="1809750"/>
            <a:ext cx="17907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03800" y="1141038"/>
            <a:ext cx="1531758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029200" y="1809750"/>
            <a:ext cx="16383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70650" y="2463800"/>
            <a:ext cx="625050" cy="4298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98900" y="2463800"/>
            <a:ext cx="625050" cy="4298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851400" y="2463800"/>
            <a:ext cx="625050" cy="4298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61450" y="2463800"/>
            <a:ext cx="625050" cy="4298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00" y="1141038"/>
            <a:ext cx="6032500" cy="1739900"/>
          </a:xfrm>
          <a:prstGeom prst="rect">
            <a:avLst/>
          </a:prstGeom>
        </p:spPr>
      </p:pic>
      <p:pic>
        <p:nvPicPr>
          <p:cNvPr id="21" name="Picture 20" descr="FDiag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12000" y="1141038"/>
            <a:ext cx="1887500" cy="954462"/>
          </a:xfrm>
          <a:prstGeom prst="roundRect">
            <a:avLst>
              <a:gd name="adj" fmla="val 13041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Graphical representation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86600" y="2171700"/>
            <a:ext cx="6326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68900" y="2171700"/>
            <a:ext cx="6326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72600" y="2171700"/>
            <a:ext cx="6326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6600" y="1460500"/>
            <a:ext cx="6326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68900" y="1460500"/>
            <a:ext cx="6326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872600" y="1460500"/>
            <a:ext cx="6326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549400"/>
            <a:ext cx="2755900" cy="355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311400"/>
            <a:ext cx="2755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24700" y="17272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24800" y="17272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591350" y="17272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91450" y="17272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91350" y="23495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91450" y="23495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24700" y="23495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424800" y="23495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542400" y="17272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542400" y="23495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32600" y="2596169"/>
            <a:ext cx="1930399" cy="975938"/>
            <a:chOff x="3742267" y="1422400"/>
            <a:chExt cx="1320800" cy="67733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742267" y="1422401"/>
              <a:ext cx="660400" cy="677332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02667" y="1422400"/>
              <a:ext cx="660400" cy="677333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42267" y="2099733"/>
              <a:ext cx="1320800" cy="1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315200" y="4490025"/>
            <a:ext cx="965200" cy="1951875"/>
            <a:chOff x="7063600" y="1219200"/>
            <a:chExt cx="1138767" cy="2917074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063600" y="2677740"/>
              <a:ext cx="1138767" cy="1458534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7063600" y="1219204"/>
              <a:ext cx="1138767" cy="1458536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7063600" y="1219200"/>
              <a:ext cx="1" cy="2917074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Triangular equations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" y="1778000"/>
            <a:ext cx="4343400" cy="469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" y="2411038"/>
            <a:ext cx="4343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24700" y="1727200"/>
            <a:ext cx="4675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88300" y="1727200"/>
            <a:ext cx="4675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24700" y="2349500"/>
            <a:ext cx="4675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488300" y="2349500"/>
            <a:ext cx="4675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90000" y="17272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90000" y="2349500"/>
            <a:ext cx="4675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Coulomb interaction – Slater Integrals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774300" y="5870400"/>
            <a:ext cx="2588400" cy="571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9800" y="4549600"/>
            <a:ext cx="1039000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74300" y="3149600"/>
            <a:ext cx="2588400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600" y="5870400"/>
            <a:ext cx="1407300" cy="571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600" y="3149600"/>
            <a:ext cx="1407300" cy="571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Dia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2006" r="52389" b="68146"/>
          <a:stretch/>
        </p:blipFill>
        <p:spPr>
          <a:xfrm>
            <a:off x="-70134" y="2880938"/>
            <a:ext cx="6580292" cy="433566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2000" y="1130238"/>
            <a:ext cx="6220600" cy="468000"/>
          </a:xfrm>
          <a:prstGeom prst="roundRect">
            <a:avLst>
              <a:gd name="adj" fmla="val 2102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Parity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0" y="1809750"/>
            <a:ext cx="3517900" cy="393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0" y="2451100"/>
            <a:ext cx="351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13729</TotalTime>
  <Words>230</Words>
  <Application>Microsoft Macintosh PowerPoint</Application>
  <PresentationFormat>On-screen Show (4:3)</PresentationFormat>
  <Paragraphs>48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Microsoft Office User</cp:lastModifiedBy>
  <cp:revision>393</cp:revision>
  <dcterms:created xsi:type="dcterms:W3CDTF">2012-12-04T19:49:57Z</dcterms:created>
  <dcterms:modified xsi:type="dcterms:W3CDTF">2017-03-25T20:05:28Z</dcterms:modified>
  <cp:category/>
</cp:coreProperties>
</file>